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5"/>
  </p:handoutMasterIdLst>
  <p:sldIdLst>
    <p:sldId id="256" r:id="rId3"/>
    <p:sldId id="377" r:id="rId4"/>
    <p:sldId id="337" r:id="rId6"/>
    <p:sldId id="412" r:id="rId7"/>
    <p:sldId id="423" r:id="rId8"/>
    <p:sldId id="378" r:id="rId9"/>
    <p:sldId id="371" r:id="rId10"/>
    <p:sldId id="361" r:id="rId11"/>
    <p:sldId id="405" r:id="rId12"/>
    <p:sldId id="353" r:id="rId13"/>
    <p:sldId id="458" r:id="rId14"/>
    <p:sldId id="432" r:id="rId15"/>
    <p:sldId id="433" r:id="rId16"/>
    <p:sldId id="336" r:id="rId17"/>
    <p:sldId id="357" r:id="rId18"/>
    <p:sldId id="404" r:id="rId19"/>
    <p:sldId id="468" r:id="rId20"/>
    <p:sldId id="408" r:id="rId21"/>
    <p:sldId id="416" r:id="rId22"/>
    <p:sldId id="318" r:id="rId23"/>
    <p:sldId id="339" r:id="rId24"/>
    <p:sldId id="291" r:id="rId25"/>
    <p:sldId id="319" r:id="rId26"/>
    <p:sldId id="406" r:id="rId27"/>
    <p:sldId id="400" r:id="rId28"/>
    <p:sldId id="333" r:id="rId29"/>
    <p:sldId id="283" r:id="rId30"/>
    <p:sldId id="359" r:id="rId31"/>
    <p:sldId id="459" r:id="rId32"/>
    <p:sldId id="355" r:id="rId33"/>
    <p:sldId id="469" r:id="rId34"/>
    <p:sldId id="461" r:id="rId35"/>
    <p:sldId id="462" r:id="rId36"/>
    <p:sldId id="470" r:id="rId37"/>
    <p:sldId id="463" r:id="rId38"/>
    <p:sldId id="464" r:id="rId39"/>
    <p:sldId id="465" r:id="rId40"/>
    <p:sldId id="466" r:id="rId41"/>
    <p:sldId id="471" r:id="rId42"/>
    <p:sldId id="284" r:id="rId43"/>
    <p:sldId id="37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5244" autoAdjust="0"/>
  </p:normalViewPr>
  <p:slideViewPr>
    <p:cSldViewPr snapToGrid="0" showGuides="1">
      <p:cViewPr varScale="1">
        <p:scale>
          <a:sx n="77" d="100"/>
          <a:sy n="77" d="100"/>
        </p:scale>
        <p:origin x="62" y="173"/>
      </p:cViewPr>
      <p:guideLst>
        <p:guide orient="horz" pos="2192"/>
        <p:guide pos="3840"/>
        <p:guide pos="380"/>
        <p:guide pos="7334"/>
        <p:guide orient="horz" pos="1008"/>
        <p:guide orient="horz" pos="1344"/>
        <p:guide orient="horz" pos="3888"/>
        <p:guide orient="horz" pos="3730"/>
        <p:guide pos="625"/>
        <p:guide pos="7080"/>
      </p:guideLst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2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0253718285214"/>
          <c:y val="0.135185185185185"/>
          <c:w val="0.926641294838145"/>
          <c:h val="0.729624794132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Sheet2!$C$6</c:f>
              <c:strCache>
                <c:ptCount val="1"/>
                <c:pt idx="0">
                  <c:v>目标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zh-CN" sz="11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5.8</a:t>
                    </a:r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Sheet2!$D$5:$H$5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Sheet2!$D$6:$H$6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4.5</c:v>
                </c:pt>
                <c:pt idx="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金额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Sheet2!$D$5:$H$5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Sheet2!$D$7:$H$7</c:f>
              <c:numCache>
                <c:formatCode>General</c:formatCode>
                <c:ptCount val="5"/>
                <c:pt idx="0">
                  <c:v>3.15</c:v>
                </c:pt>
                <c:pt idx="1">
                  <c:v>3.5</c:v>
                </c:pt>
                <c:pt idx="2">
                  <c:v>4.01</c:v>
                </c:pt>
                <c:pt idx="3">
                  <c:v>4.53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8161112"/>
        <c:axId val="428160128"/>
      </c:barChart>
      <c:catAx>
        <c:axId val="42816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8160128"/>
        <c:crosses val="autoZero"/>
        <c:auto val="1"/>
        <c:lblAlgn val="ctr"/>
        <c:lblOffset val="100"/>
        <c:noMultiLvlLbl val="0"/>
      </c:catAx>
      <c:valAx>
        <c:axId val="4281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816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4978088091749"/>
          <c:y val="0.010869560852232"/>
          <c:w val="0.328929890570614"/>
          <c:h val="0.0914860728982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75324584068"/>
          <c:y val="0.141753337005258"/>
          <c:w val="0.840738730834276"/>
          <c:h val="0.745357560866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Sheet1!$B$7:$G$7</c:f>
              <c:strCache>
                <c:ptCount val="1"/>
                <c:pt idx="0">
                  <c:v>2016 2017 2018 2019 2020 2021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Sheet1!$B$7:$G$7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0.86</c:v>
                </c:pt>
                <c:pt idx="1">
                  <c:v>0.87</c:v>
                </c:pt>
                <c:pt idx="2">
                  <c:v>0.88</c:v>
                </c:pt>
                <c:pt idx="3">
                  <c:v>0.9</c:v>
                </c:pt>
                <c:pt idx="4">
                  <c:v>0.92</c:v>
                </c:pt>
                <c:pt idx="5">
                  <c:v>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86765696"/>
        <c:axId val="186767232"/>
      </c:lineChart>
      <c:catAx>
        <c:axId val="1867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86767232"/>
        <c:crosses val="autoZero"/>
        <c:auto val="1"/>
        <c:lblAlgn val="ctr"/>
        <c:lblOffset val="100"/>
        <c:noMultiLvlLbl val="0"/>
      </c:catAx>
      <c:valAx>
        <c:axId val="18676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8676569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6076083128"/>
          <c:y val="0.0740223463687151"/>
          <c:w val="0.836914406481155"/>
          <c:h val="0.798483639265762"/>
        </c:manualLayout>
      </c:layout>
      <c:lineChart>
        <c:grouping val="standard"/>
        <c:varyColors val="0"/>
        <c:ser>
          <c:idx val="1"/>
          <c:order val="1"/>
          <c:tx>
            <c:strRef>
              <c:f>1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'Sheet1 (2)'!$A$2:$F$2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'Sheet1 (2)'!$A$3:$F$3</c:f>
              <c:numCache>
                <c:formatCode>General</c:formatCode>
                <c:ptCount val="6"/>
                <c:pt idx="0">
                  <c:v>2.6</c:v>
                </c:pt>
                <c:pt idx="1">
                  <c:v>2.8</c:v>
                </c:pt>
                <c:pt idx="2">
                  <c:v>3</c:v>
                </c:pt>
                <c:pt idx="3">
                  <c:v>3.5</c:v>
                </c:pt>
                <c:pt idx="4">
                  <c:v>4.3</c:v>
                </c:pt>
                <c:pt idx="5">
                  <c:v>4.5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1</c:f>
              <c:strCache>
                <c:ptCount val="1"/>
                <c:pt idx="0">
                  <c:v>1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'Sheet1 (2)'!$A$2:$F$2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'Sheet1 (2)'!$A$3:$F$3</c:f>
              <c:numCache>
                <c:formatCode>General</c:formatCode>
                <c:ptCount val="6"/>
                <c:pt idx="0">
                  <c:v>2.6</c:v>
                </c:pt>
                <c:pt idx="1">
                  <c:v>2.8</c:v>
                </c:pt>
                <c:pt idx="2">
                  <c:v>3</c:v>
                </c:pt>
                <c:pt idx="3">
                  <c:v>3.5</c:v>
                </c:pt>
                <c:pt idx="4">
                  <c:v>4.3</c:v>
                </c:pt>
                <c:pt idx="5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14386432"/>
        <c:axId val="114387968"/>
      </c:lineChart>
      <c:catAx>
        <c:axId val="11438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387968"/>
        <c:crossesAt val="0"/>
        <c:auto val="1"/>
        <c:lblAlgn val="ctr"/>
        <c:lblOffset val="100"/>
        <c:noMultiLvlLbl val="0"/>
      </c:catAx>
      <c:valAx>
        <c:axId val="11438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386432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58758740506"/>
          <c:y val="0.170349805725452"/>
          <c:w val="0.827889334769988"/>
          <c:h val="0.701977211291626"/>
        </c:manualLayout>
      </c:layout>
      <c:lineChart>
        <c:grouping val="standard"/>
        <c:varyColors val="0"/>
        <c:ser>
          <c:idx val="1"/>
          <c:order val="1"/>
          <c:tx>
            <c:strRef>
              <c:f>1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'Sheet1 (2)'!$A$2:$F$2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'Sheet1 (2)'!$A$3:$F$3</c:f>
              <c:numCache>
                <c:formatCode>General</c:formatCode>
                <c:ptCount val="6"/>
                <c:pt idx="0">
                  <c:v>430</c:v>
                </c:pt>
                <c:pt idx="1">
                  <c:v>440</c:v>
                </c:pt>
                <c:pt idx="2">
                  <c:v>445</c:v>
                </c:pt>
                <c:pt idx="3">
                  <c:v>450</c:v>
                </c:pt>
                <c:pt idx="4">
                  <c:v>460</c:v>
                </c:pt>
                <c:pt idx="5">
                  <c:v>465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'Sheet1 (2)'!$A$2:$F$2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'Sheet1 (2)'!$A$3:$F$3</c:f>
              <c:numCache>
                <c:formatCode>General</c:formatCode>
                <c:ptCount val="6"/>
                <c:pt idx="0">
                  <c:v>430</c:v>
                </c:pt>
                <c:pt idx="1">
                  <c:v>440</c:v>
                </c:pt>
                <c:pt idx="2">
                  <c:v>445</c:v>
                </c:pt>
                <c:pt idx="3">
                  <c:v>450</c:v>
                </c:pt>
                <c:pt idx="4">
                  <c:v>460</c:v>
                </c:pt>
                <c:pt idx="5">
                  <c:v>465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14519040"/>
        <c:axId val="114529024"/>
      </c:lineChart>
      <c:catAx>
        <c:axId val="1145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529024"/>
        <c:crossesAt val="0"/>
        <c:auto val="1"/>
        <c:lblAlgn val="ctr"/>
        <c:lblOffset val="100"/>
        <c:noMultiLvlLbl val="0"/>
      </c:catAx>
      <c:valAx>
        <c:axId val="11452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51904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0.83876</cdr:x>
      <cdr:y>0.0094</cdr:y>
    </cdr:from>
    <cdr:to>
      <cdr:x>1</cdr:x>
      <cdr:y>0.1324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6863211" y="46833"/>
          <a:ext cx="1319326" cy="612556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r>
            <a:rPr lang="zh-CN" altLang="en-US" sz="1200" dirty="0">
              <a:solidFill>
                <a:schemeClr val="tx1">
                  <a:lumMod val="60000"/>
                  <a:lumOff val="40000"/>
                </a:schemeClr>
              </a:solidFill>
              <a:latin typeface="+mn-ea"/>
              <a:ea typeface="+mn-ea"/>
            </a:rPr>
            <a:t>单位：亿</a:t>
          </a:r>
          <a:endParaRPr lang="en-US" altLang="zh-CN" sz="1200" dirty="0">
            <a:solidFill>
              <a:schemeClr val="tx1">
                <a:lumMod val="60000"/>
                <a:lumOff val="40000"/>
              </a:schemeClr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>
                  <a:lumMod val="60000"/>
                  <a:lumOff val="40000"/>
                </a:schemeClr>
              </a:solidFill>
              <a:latin typeface="+mn-ea"/>
              <a:ea typeface="+mn-ea"/>
            </a:rPr>
            <a:t>币别：人民币</a:t>
          </a:r>
          <a:endParaRPr lang="zh-CN" altLang="en-US" sz="1200" dirty="0">
            <a:solidFill>
              <a:schemeClr val="tx1">
                <a:lumMod val="60000"/>
                <a:lumOff val="40000"/>
              </a:schemeClr>
            </a:solidFill>
            <a:latin typeface="+mn-ea"/>
            <a:ea typeface="+mn-e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D7C6-420E-4179-BD3B-B80F5AF4F2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87CA-1B2A-461F-AA0F-1B344884AB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6C26-C72F-44AA-93CC-7E5C82FA86E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C086-DF50-441F-9D0D-82E71E33C5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77900" y="2155824"/>
            <a:ext cx="2286000" cy="3711575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2155823"/>
            <a:ext cx="2286000" cy="3711575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84648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55675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536950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18225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697913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38538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21400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4263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63133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545996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28858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711721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70612" y="2133599"/>
            <a:ext cx="2496312" cy="22219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42362" y="2133599"/>
            <a:ext cx="2496312" cy="22219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39712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22987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6262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23100" y="0"/>
            <a:ext cx="5168900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3383280" cy="22128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05313" y="2133599"/>
            <a:ext cx="3383280" cy="22128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854951" y="2133599"/>
            <a:ext cx="3383280" cy="22128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15899" y="2723707"/>
            <a:ext cx="6163818" cy="3448493"/>
            <a:chOff x="415899" y="2723707"/>
            <a:chExt cx="6163818" cy="3448493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15899" y="2723707"/>
              <a:ext cx="6163818" cy="344849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586753" y="2877670"/>
              <a:ext cx="3878132" cy="24419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61209" y="2042959"/>
            <a:ext cx="4574221" cy="4193036"/>
            <a:chOff x="861209" y="2042959"/>
            <a:chExt cx="4574221" cy="419303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209" y="2042959"/>
              <a:ext cx="4574221" cy="419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082566" y="2238703"/>
              <a:ext cx="4141075" cy="2532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2566" y="2238703"/>
            <a:ext cx="4141075" cy="253299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38" y="1600200"/>
            <a:ext cx="3313021" cy="4327634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84043" y="1731762"/>
            <a:ext cx="3049244" cy="4056950"/>
          </a:xfrm>
          <a:prstGeom prst="roundRect">
            <a:avLst>
              <a:gd name="adj" fmla="val 1734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9606" y="1959735"/>
            <a:ext cx="2115356" cy="4226483"/>
          </a:xfrm>
          <a:prstGeom prst="rect">
            <a:avLst/>
          </a:prstGeom>
          <a:effectLst/>
        </p:spPr>
      </p:pic>
      <p:sp>
        <p:nvSpPr>
          <p:cNvPr id="6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1499009" y="2105526"/>
            <a:ext cx="1845770" cy="3962400"/>
          </a:xfrm>
          <a:custGeom>
            <a:avLst/>
            <a:gdLst>
              <a:gd name="connsiteX0" fmla="*/ 228674 w 2620800"/>
              <a:gd name="connsiteY0" fmla="*/ 0 h 5670935"/>
              <a:gd name="connsiteX1" fmla="*/ 572595 w 2620800"/>
              <a:gd name="connsiteY1" fmla="*/ 0 h 5670935"/>
              <a:gd name="connsiteX2" fmla="*/ 709697 w 2620800"/>
              <a:gd name="connsiteY2" fmla="*/ 196110 h 5670935"/>
              <a:gd name="connsiteX3" fmla="*/ 1519434 w 2620800"/>
              <a:gd name="connsiteY3" fmla="*/ 196110 h 5670935"/>
              <a:gd name="connsiteX4" fmla="*/ 1688940 w 2620800"/>
              <a:gd name="connsiteY4" fmla="*/ 196110 h 5670935"/>
              <a:gd name="connsiteX5" fmla="*/ 1909987 w 2620800"/>
              <a:gd name="connsiteY5" fmla="*/ 196110 h 5670935"/>
              <a:gd name="connsiteX6" fmla="*/ 2047089 w 2620800"/>
              <a:gd name="connsiteY6" fmla="*/ 0 h 5670935"/>
              <a:gd name="connsiteX7" fmla="*/ 2391010 w 2620800"/>
              <a:gd name="connsiteY7" fmla="*/ 0 h 5670935"/>
              <a:gd name="connsiteX8" fmla="*/ 2619684 w 2620800"/>
              <a:gd name="connsiteY8" fmla="*/ 224907 h 5670935"/>
              <a:gd name="connsiteX9" fmla="*/ 2619684 w 2620800"/>
              <a:gd name="connsiteY9" fmla="*/ 1157465 h 5670935"/>
              <a:gd name="connsiteX10" fmla="*/ 2620800 w 2620800"/>
              <a:gd name="connsiteY10" fmla="*/ 1157465 h 5670935"/>
              <a:gd name="connsiteX11" fmla="*/ 2620800 w 2620800"/>
              <a:gd name="connsiteY11" fmla="*/ 5426796 h 5670935"/>
              <a:gd name="connsiteX12" fmla="*/ 2375415 w 2620800"/>
              <a:gd name="connsiteY12" fmla="*/ 5670935 h 5670935"/>
              <a:gd name="connsiteX13" fmla="*/ 245386 w 2620800"/>
              <a:gd name="connsiteY13" fmla="*/ 5670935 h 5670935"/>
              <a:gd name="connsiteX14" fmla="*/ 0 w 2620800"/>
              <a:gd name="connsiteY14" fmla="*/ 5426796 h 5670935"/>
              <a:gd name="connsiteX15" fmla="*/ 0 w 2620800"/>
              <a:gd name="connsiteY15" fmla="*/ 5012846 h 5670935"/>
              <a:gd name="connsiteX16" fmla="*/ 0 w 2620800"/>
              <a:gd name="connsiteY16" fmla="*/ 1157465 h 5670935"/>
              <a:gd name="connsiteX17" fmla="*/ 0 w 2620800"/>
              <a:gd name="connsiteY17" fmla="*/ 224907 h 5670935"/>
              <a:gd name="connsiteX18" fmla="*/ 228674 w 2620800"/>
              <a:gd name="connsiteY18" fmla="*/ 0 h 5670935"/>
              <a:gd name="connsiteX0-1" fmla="*/ 228674 w 2620800"/>
              <a:gd name="connsiteY0-2" fmla="*/ 0 h 5670935"/>
              <a:gd name="connsiteX1-3" fmla="*/ 572595 w 2620800"/>
              <a:gd name="connsiteY1-4" fmla="*/ 0 h 5670935"/>
              <a:gd name="connsiteX2-5" fmla="*/ 709697 w 2620800"/>
              <a:gd name="connsiteY2-6" fmla="*/ 196110 h 5670935"/>
              <a:gd name="connsiteX3-7" fmla="*/ 1519434 w 2620800"/>
              <a:gd name="connsiteY3-8" fmla="*/ 196110 h 5670935"/>
              <a:gd name="connsiteX4-9" fmla="*/ 1688940 w 2620800"/>
              <a:gd name="connsiteY4-10" fmla="*/ 196110 h 5670935"/>
              <a:gd name="connsiteX5-11" fmla="*/ 1909987 w 2620800"/>
              <a:gd name="connsiteY5-12" fmla="*/ 196110 h 5670935"/>
              <a:gd name="connsiteX6-13" fmla="*/ 2047089 w 2620800"/>
              <a:gd name="connsiteY6-14" fmla="*/ 0 h 5670935"/>
              <a:gd name="connsiteX7-15" fmla="*/ 2391010 w 2620800"/>
              <a:gd name="connsiteY7-16" fmla="*/ 0 h 5670935"/>
              <a:gd name="connsiteX8-17" fmla="*/ 2619684 w 2620800"/>
              <a:gd name="connsiteY8-18" fmla="*/ 224907 h 5670935"/>
              <a:gd name="connsiteX9-19" fmla="*/ 2619684 w 2620800"/>
              <a:gd name="connsiteY9-20" fmla="*/ 1157465 h 5670935"/>
              <a:gd name="connsiteX10-21" fmla="*/ 2620800 w 2620800"/>
              <a:gd name="connsiteY10-22" fmla="*/ 1157465 h 5670935"/>
              <a:gd name="connsiteX11-23" fmla="*/ 2620800 w 2620800"/>
              <a:gd name="connsiteY11-24" fmla="*/ 5426796 h 5670935"/>
              <a:gd name="connsiteX12-25" fmla="*/ 2375415 w 2620800"/>
              <a:gd name="connsiteY12-26" fmla="*/ 5670935 h 5670935"/>
              <a:gd name="connsiteX13-27" fmla="*/ 245386 w 2620800"/>
              <a:gd name="connsiteY13-28" fmla="*/ 5670935 h 5670935"/>
              <a:gd name="connsiteX14-29" fmla="*/ 0 w 2620800"/>
              <a:gd name="connsiteY14-30" fmla="*/ 5426796 h 5670935"/>
              <a:gd name="connsiteX15-31" fmla="*/ 0 w 2620800"/>
              <a:gd name="connsiteY15-32" fmla="*/ 1157465 h 5670935"/>
              <a:gd name="connsiteX16-33" fmla="*/ 0 w 2620800"/>
              <a:gd name="connsiteY16-34" fmla="*/ 224907 h 5670935"/>
              <a:gd name="connsiteX17-35" fmla="*/ 228674 w 2620800"/>
              <a:gd name="connsiteY17-36" fmla="*/ 0 h 5670935"/>
              <a:gd name="connsiteX0-37" fmla="*/ 228674 w 2620800"/>
              <a:gd name="connsiteY0-38" fmla="*/ 0 h 5670935"/>
              <a:gd name="connsiteX1-39" fmla="*/ 572595 w 2620800"/>
              <a:gd name="connsiteY1-40" fmla="*/ 0 h 5670935"/>
              <a:gd name="connsiteX2-41" fmla="*/ 709697 w 2620800"/>
              <a:gd name="connsiteY2-42" fmla="*/ 196110 h 5670935"/>
              <a:gd name="connsiteX3-43" fmla="*/ 1519434 w 2620800"/>
              <a:gd name="connsiteY3-44" fmla="*/ 196110 h 5670935"/>
              <a:gd name="connsiteX4-45" fmla="*/ 1688940 w 2620800"/>
              <a:gd name="connsiteY4-46" fmla="*/ 196110 h 5670935"/>
              <a:gd name="connsiteX5-47" fmla="*/ 1909987 w 2620800"/>
              <a:gd name="connsiteY5-48" fmla="*/ 196110 h 5670935"/>
              <a:gd name="connsiteX6-49" fmla="*/ 2047089 w 2620800"/>
              <a:gd name="connsiteY6-50" fmla="*/ 0 h 5670935"/>
              <a:gd name="connsiteX7-51" fmla="*/ 2391010 w 2620800"/>
              <a:gd name="connsiteY7-52" fmla="*/ 0 h 5670935"/>
              <a:gd name="connsiteX8-53" fmla="*/ 2619684 w 2620800"/>
              <a:gd name="connsiteY8-54" fmla="*/ 224907 h 5670935"/>
              <a:gd name="connsiteX9-55" fmla="*/ 2619684 w 2620800"/>
              <a:gd name="connsiteY9-56" fmla="*/ 1157465 h 5670935"/>
              <a:gd name="connsiteX10-57" fmla="*/ 2620800 w 2620800"/>
              <a:gd name="connsiteY10-58" fmla="*/ 1157465 h 5670935"/>
              <a:gd name="connsiteX11-59" fmla="*/ 2620800 w 2620800"/>
              <a:gd name="connsiteY11-60" fmla="*/ 5426796 h 5670935"/>
              <a:gd name="connsiteX12-61" fmla="*/ 2375415 w 2620800"/>
              <a:gd name="connsiteY12-62" fmla="*/ 5670935 h 5670935"/>
              <a:gd name="connsiteX13-63" fmla="*/ 245386 w 2620800"/>
              <a:gd name="connsiteY13-64" fmla="*/ 5670935 h 5670935"/>
              <a:gd name="connsiteX14-65" fmla="*/ 0 w 2620800"/>
              <a:gd name="connsiteY14-66" fmla="*/ 5426796 h 5670935"/>
              <a:gd name="connsiteX15-67" fmla="*/ 0 w 2620800"/>
              <a:gd name="connsiteY15-68" fmla="*/ 224907 h 5670935"/>
              <a:gd name="connsiteX16-69" fmla="*/ 228674 w 2620800"/>
              <a:gd name="connsiteY16-70" fmla="*/ 0 h 5670935"/>
              <a:gd name="connsiteX0-71" fmla="*/ 228674 w 2620800"/>
              <a:gd name="connsiteY0-72" fmla="*/ 0 h 5670935"/>
              <a:gd name="connsiteX1-73" fmla="*/ 572595 w 2620800"/>
              <a:gd name="connsiteY1-74" fmla="*/ 0 h 5670935"/>
              <a:gd name="connsiteX2-75" fmla="*/ 709697 w 2620800"/>
              <a:gd name="connsiteY2-76" fmla="*/ 196110 h 5670935"/>
              <a:gd name="connsiteX3-77" fmla="*/ 1519434 w 2620800"/>
              <a:gd name="connsiteY3-78" fmla="*/ 196110 h 5670935"/>
              <a:gd name="connsiteX4-79" fmla="*/ 1688940 w 2620800"/>
              <a:gd name="connsiteY4-80" fmla="*/ 196110 h 5670935"/>
              <a:gd name="connsiteX5-81" fmla="*/ 1909987 w 2620800"/>
              <a:gd name="connsiteY5-82" fmla="*/ 196110 h 5670935"/>
              <a:gd name="connsiteX6-83" fmla="*/ 2047089 w 2620800"/>
              <a:gd name="connsiteY6-84" fmla="*/ 0 h 5670935"/>
              <a:gd name="connsiteX7-85" fmla="*/ 2391010 w 2620800"/>
              <a:gd name="connsiteY7-86" fmla="*/ 0 h 5670935"/>
              <a:gd name="connsiteX8-87" fmla="*/ 2619684 w 2620800"/>
              <a:gd name="connsiteY8-88" fmla="*/ 224907 h 5670935"/>
              <a:gd name="connsiteX9-89" fmla="*/ 2619684 w 2620800"/>
              <a:gd name="connsiteY9-90" fmla="*/ 1157465 h 5670935"/>
              <a:gd name="connsiteX10-91" fmla="*/ 2620800 w 2620800"/>
              <a:gd name="connsiteY10-92" fmla="*/ 5426796 h 5670935"/>
              <a:gd name="connsiteX11-93" fmla="*/ 2375415 w 2620800"/>
              <a:gd name="connsiteY11-94" fmla="*/ 5670935 h 5670935"/>
              <a:gd name="connsiteX12-95" fmla="*/ 245386 w 2620800"/>
              <a:gd name="connsiteY12-96" fmla="*/ 5670935 h 5670935"/>
              <a:gd name="connsiteX13-97" fmla="*/ 0 w 2620800"/>
              <a:gd name="connsiteY13-98" fmla="*/ 5426796 h 5670935"/>
              <a:gd name="connsiteX14-99" fmla="*/ 0 w 2620800"/>
              <a:gd name="connsiteY14-100" fmla="*/ 224907 h 5670935"/>
              <a:gd name="connsiteX15-101" fmla="*/ 228674 w 2620800"/>
              <a:gd name="connsiteY15-102" fmla="*/ 0 h 5670935"/>
              <a:gd name="connsiteX0-103" fmla="*/ 228674 w 2620800"/>
              <a:gd name="connsiteY0-104" fmla="*/ 0 h 5670935"/>
              <a:gd name="connsiteX1-105" fmla="*/ 572595 w 2620800"/>
              <a:gd name="connsiteY1-106" fmla="*/ 0 h 5670935"/>
              <a:gd name="connsiteX2-107" fmla="*/ 709697 w 2620800"/>
              <a:gd name="connsiteY2-108" fmla="*/ 196110 h 5670935"/>
              <a:gd name="connsiteX3-109" fmla="*/ 1519434 w 2620800"/>
              <a:gd name="connsiteY3-110" fmla="*/ 196110 h 5670935"/>
              <a:gd name="connsiteX4-111" fmla="*/ 1909987 w 2620800"/>
              <a:gd name="connsiteY4-112" fmla="*/ 196110 h 5670935"/>
              <a:gd name="connsiteX5-113" fmla="*/ 2047089 w 2620800"/>
              <a:gd name="connsiteY5-114" fmla="*/ 0 h 5670935"/>
              <a:gd name="connsiteX6-115" fmla="*/ 2391010 w 2620800"/>
              <a:gd name="connsiteY6-116" fmla="*/ 0 h 5670935"/>
              <a:gd name="connsiteX7-117" fmla="*/ 2619684 w 2620800"/>
              <a:gd name="connsiteY7-118" fmla="*/ 224907 h 5670935"/>
              <a:gd name="connsiteX8-119" fmla="*/ 2619684 w 2620800"/>
              <a:gd name="connsiteY8-120" fmla="*/ 1157465 h 5670935"/>
              <a:gd name="connsiteX9-121" fmla="*/ 2620800 w 2620800"/>
              <a:gd name="connsiteY9-122" fmla="*/ 5426796 h 5670935"/>
              <a:gd name="connsiteX10-123" fmla="*/ 2375415 w 2620800"/>
              <a:gd name="connsiteY10-124" fmla="*/ 5670935 h 5670935"/>
              <a:gd name="connsiteX11-125" fmla="*/ 245386 w 2620800"/>
              <a:gd name="connsiteY11-126" fmla="*/ 5670935 h 5670935"/>
              <a:gd name="connsiteX12-127" fmla="*/ 0 w 2620800"/>
              <a:gd name="connsiteY12-128" fmla="*/ 5426796 h 5670935"/>
              <a:gd name="connsiteX13-129" fmla="*/ 0 w 2620800"/>
              <a:gd name="connsiteY13-130" fmla="*/ 224907 h 5670935"/>
              <a:gd name="connsiteX14-131" fmla="*/ 228674 w 2620800"/>
              <a:gd name="connsiteY14-132" fmla="*/ 0 h 5670935"/>
              <a:gd name="connsiteX0-133" fmla="*/ 228674 w 2620800"/>
              <a:gd name="connsiteY0-134" fmla="*/ 0 h 5670935"/>
              <a:gd name="connsiteX1-135" fmla="*/ 572595 w 2620800"/>
              <a:gd name="connsiteY1-136" fmla="*/ 0 h 5670935"/>
              <a:gd name="connsiteX2-137" fmla="*/ 709697 w 2620800"/>
              <a:gd name="connsiteY2-138" fmla="*/ 196110 h 5670935"/>
              <a:gd name="connsiteX3-139" fmla="*/ 1909987 w 2620800"/>
              <a:gd name="connsiteY3-140" fmla="*/ 196110 h 5670935"/>
              <a:gd name="connsiteX4-141" fmla="*/ 2047089 w 2620800"/>
              <a:gd name="connsiteY4-142" fmla="*/ 0 h 5670935"/>
              <a:gd name="connsiteX5-143" fmla="*/ 2391010 w 2620800"/>
              <a:gd name="connsiteY5-144" fmla="*/ 0 h 5670935"/>
              <a:gd name="connsiteX6-145" fmla="*/ 2619684 w 2620800"/>
              <a:gd name="connsiteY6-146" fmla="*/ 224907 h 5670935"/>
              <a:gd name="connsiteX7-147" fmla="*/ 2619684 w 2620800"/>
              <a:gd name="connsiteY7-148" fmla="*/ 1157465 h 5670935"/>
              <a:gd name="connsiteX8-149" fmla="*/ 2620800 w 2620800"/>
              <a:gd name="connsiteY8-150" fmla="*/ 5426796 h 5670935"/>
              <a:gd name="connsiteX9-151" fmla="*/ 2375415 w 2620800"/>
              <a:gd name="connsiteY9-152" fmla="*/ 5670935 h 5670935"/>
              <a:gd name="connsiteX10-153" fmla="*/ 245386 w 2620800"/>
              <a:gd name="connsiteY10-154" fmla="*/ 5670935 h 5670935"/>
              <a:gd name="connsiteX11-155" fmla="*/ 0 w 2620800"/>
              <a:gd name="connsiteY11-156" fmla="*/ 5426796 h 5670935"/>
              <a:gd name="connsiteX12-157" fmla="*/ 0 w 2620800"/>
              <a:gd name="connsiteY12-158" fmla="*/ 224907 h 5670935"/>
              <a:gd name="connsiteX13-159" fmla="*/ 228674 w 2620800"/>
              <a:gd name="connsiteY13-160" fmla="*/ 0 h 5670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620800" h="5670935">
                <a:moveTo>
                  <a:pt x="228674" y="0"/>
                </a:moveTo>
                <a:lnTo>
                  <a:pt x="572595" y="0"/>
                </a:lnTo>
                <a:cubicBezTo>
                  <a:pt x="570670" y="32033"/>
                  <a:pt x="556840" y="187890"/>
                  <a:pt x="709697" y="196110"/>
                </a:cubicBezTo>
                <a:lnTo>
                  <a:pt x="1909987" y="196110"/>
                </a:lnTo>
                <a:cubicBezTo>
                  <a:pt x="2062844" y="187890"/>
                  <a:pt x="2049014" y="32033"/>
                  <a:pt x="2047089" y="0"/>
                </a:cubicBezTo>
                <a:lnTo>
                  <a:pt x="2391010" y="0"/>
                </a:lnTo>
                <a:cubicBezTo>
                  <a:pt x="2517303" y="0"/>
                  <a:pt x="2619684" y="100694"/>
                  <a:pt x="2619684" y="224907"/>
                </a:cubicBezTo>
                <a:lnTo>
                  <a:pt x="2619684" y="1157465"/>
                </a:lnTo>
                <a:lnTo>
                  <a:pt x="2620800" y="5426796"/>
                </a:lnTo>
                <a:cubicBezTo>
                  <a:pt x="2620800" y="5561630"/>
                  <a:pt x="2510938" y="5670935"/>
                  <a:pt x="2375415" y="5670935"/>
                </a:cubicBezTo>
                <a:lnTo>
                  <a:pt x="245386" y="5670935"/>
                </a:lnTo>
                <a:cubicBezTo>
                  <a:pt x="109863" y="5670935"/>
                  <a:pt x="0" y="5561630"/>
                  <a:pt x="0" y="5426796"/>
                </a:cubicBezTo>
                <a:lnTo>
                  <a:pt x="0" y="224907"/>
                </a:lnTo>
                <a:cubicBezTo>
                  <a:pt x="0" y="100694"/>
                  <a:pt x="102381" y="0"/>
                  <a:pt x="22867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974" y="1959735"/>
            <a:ext cx="2115356" cy="4226483"/>
          </a:xfrm>
          <a:prstGeom prst="rect">
            <a:avLst/>
          </a:prstGeom>
          <a:effectLst/>
        </p:spPr>
      </p:pic>
      <p:sp>
        <p:nvSpPr>
          <p:cNvPr id="6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1165377" y="2105526"/>
            <a:ext cx="1845770" cy="3962400"/>
          </a:xfrm>
          <a:custGeom>
            <a:avLst/>
            <a:gdLst>
              <a:gd name="connsiteX0" fmla="*/ 228674 w 2620800"/>
              <a:gd name="connsiteY0" fmla="*/ 0 h 5670935"/>
              <a:gd name="connsiteX1" fmla="*/ 572595 w 2620800"/>
              <a:gd name="connsiteY1" fmla="*/ 0 h 5670935"/>
              <a:gd name="connsiteX2" fmla="*/ 709697 w 2620800"/>
              <a:gd name="connsiteY2" fmla="*/ 196110 h 5670935"/>
              <a:gd name="connsiteX3" fmla="*/ 1519434 w 2620800"/>
              <a:gd name="connsiteY3" fmla="*/ 196110 h 5670935"/>
              <a:gd name="connsiteX4" fmla="*/ 1688940 w 2620800"/>
              <a:gd name="connsiteY4" fmla="*/ 196110 h 5670935"/>
              <a:gd name="connsiteX5" fmla="*/ 1909987 w 2620800"/>
              <a:gd name="connsiteY5" fmla="*/ 196110 h 5670935"/>
              <a:gd name="connsiteX6" fmla="*/ 2047089 w 2620800"/>
              <a:gd name="connsiteY6" fmla="*/ 0 h 5670935"/>
              <a:gd name="connsiteX7" fmla="*/ 2391010 w 2620800"/>
              <a:gd name="connsiteY7" fmla="*/ 0 h 5670935"/>
              <a:gd name="connsiteX8" fmla="*/ 2619684 w 2620800"/>
              <a:gd name="connsiteY8" fmla="*/ 224907 h 5670935"/>
              <a:gd name="connsiteX9" fmla="*/ 2619684 w 2620800"/>
              <a:gd name="connsiteY9" fmla="*/ 1157465 h 5670935"/>
              <a:gd name="connsiteX10" fmla="*/ 2620800 w 2620800"/>
              <a:gd name="connsiteY10" fmla="*/ 1157465 h 5670935"/>
              <a:gd name="connsiteX11" fmla="*/ 2620800 w 2620800"/>
              <a:gd name="connsiteY11" fmla="*/ 5426796 h 5670935"/>
              <a:gd name="connsiteX12" fmla="*/ 2375415 w 2620800"/>
              <a:gd name="connsiteY12" fmla="*/ 5670935 h 5670935"/>
              <a:gd name="connsiteX13" fmla="*/ 245386 w 2620800"/>
              <a:gd name="connsiteY13" fmla="*/ 5670935 h 5670935"/>
              <a:gd name="connsiteX14" fmla="*/ 0 w 2620800"/>
              <a:gd name="connsiteY14" fmla="*/ 5426796 h 5670935"/>
              <a:gd name="connsiteX15" fmla="*/ 0 w 2620800"/>
              <a:gd name="connsiteY15" fmla="*/ 5012846 h 5670935"/>
              <a:gd name="connsiteX16" fmla="*/ 0 w 2620800"/>
              <a:gd name="connsiteY16" fmla="*/ 1157465 h 5670935"/>
              <a:gd name="connsiteX17" fmla="*/ 0 w 2620800"/>
              <a:gd name="connsiteY17" fmla="*/ 224907 h 5670935"/>
              <a:gd name="connsiteX18" fmla="*/ 228674 w 2620800"/>
              <a:gd name="connsiteY18" fmla="*/ 0 h 5670935"/>
              <a:gd name="connsiteX0-1" fmla="*/ 228674 w 2620800"/>
              <a:gd name="connsiteY0-2" fmla="*/ 0 h 5670935"/>
              <a:gd name="connsiteX1-3" fmla="*/ 572595 w 2620800"/>
              <a:gd name="connsiteY1-4" fmla="*/ 0 h 5670935"/>
              <a:gd name="connsiteX2-5" fmla="*/ 709697 w 2620800"/>
              <a:gd name="connsiteY2-6" fmla="*/ 196110 h 5670935"/>
              <a:gd name="connsiteX3-7" fmla="*/ 1519434 w 2620800"/>
              <a:gd name="connsiteY3-8" fmla="*/ 196110 h 5670935"/>
              <a:gd name="connsiteX4-9" fmla="*/ 1688940 w 2620800"/>
              <a:gd name="connsiteY4-10" fmla="*/ 196110 h 5670935"/>
              <a:gd name="connsiteX5-11" fmla="*/ 1909987 w 2620800"/>
              <a:gd name="connsiteY5-12" fmla="*/ 196110 h 5670935"/>
              <a:gd name="connsiteX6-13" fmla="*/ 2047089 w 2620800"/>
              <a:gd name="connsiteY6-14" fmla="*/ 0 h 5670935"/>
              <a:gd name="connsiteX7-15" fmla="*/ 2391010 w 2620800"/>
              <a:gd name="connsiteY7-16" fmla="*/ 0 h 5670935"/>
              <a:gd name="connsiteX8-17" fmla="*/ 2619684 w 2620800"/>
              <a:gd name="connsiteY8-18" fmla="*/ 224907 h 5670935"/>
              <a:gd name="connsiteX9-19" fmla="*/ 2619684 w 2620800"/>
              <a:gd name="connsiteY9-20" fmla="*/ 1157465 h 5670935"/>
              <a:gd name="connsiteX10-21" fmla="*/ 2620800 w 2620800"/>
              <a:gd name="connsiteY10-22" fmla="*/ 1157465 h 5670935"/>
              <a:gd name="connsiteX11-23" fmla="*/ 2620800 w 2620800"/>
              <a:gd name="connsiteY11-24" fmla="*/ 5426796 h 5670935"/>
              <a:gd name="connsiteX12-25" fmla="*/ 2375415 w 2620800"/>
              <a:gd name="connsiteY12-26" fmla="*/ 5670935 h 5670935"/>
              <a:gd name="connsiteX13-27" fmla="*/ 245386 w 2620800"/>
              <a:gd name="connsiteY13-28" fmla="*/ 5670935 h 5670935"/>
              <a:gd name="connsiteX14-29" fmla="*/ 0 w 2620800"/>
              <a:gd name="connsiteY14-30" fmla="*/ 5426796 h 5670935"/>
              <a:gd name="connsiteX15-31" fmla="*/ 0 w 2620800"/>
              <a:gd name="connsiteY15-32" fmla="*/ 1157465 h 5670935"/>
              <a:gd name="connsiteX16-33" fmla="*/ 0 w 2620800"/>
              <a:gd name="connsiteY16-34" fmla="*/ 224907 h 5670935"/>
              <a:gd name="connsiteX17-35" fmla="*/ 228674 w 2620800"/>
              <a:gd name="connsiteY17-36" fmla="*/ 0 h 5670935"/>
              <a:gd name="connsiteX0-37" fmla="*/ 228674 w 2620800"/>
              <a:gd name="connsiteY0-38" fmla="*/ 0 h 5670935"/>
              <a:gd name="connsiteX1-39" fmla="*/ 572595 w 2620800"/>
              <a:gd name="connsiteY1-40" fmla="*/ 0 h 5670935"/>
              <a:gd name="connsiteX2-41" fmla="*/ 709697 w 2620800"/>
              <a:gd name="connsiteY2-42" fmla="*/ 196110 h 5670935"/>
              <a:gd name="connsiteX3-43" fmla="*/ 1519434 w 2620800"/>
              <a:gd name="connsiteY3-44" fmla="*/ 196110 h 5670935"/>
              <a:gd name="connsiteX4-45" fmla="*/ 1688940 w 2620800"/>
              <a:gd name="connsiteY4-46" fmla="*/ 196110 h 5670935"/>
              <a:gd name="connsiteX5-47" fmla="*/ 1909987 w 2620800"/>
              <a:gd name="connsiteY5-48" fmla="*/ 196110 h 5670935"/>
              <a:gd name="connsiteX6-49" fmla="*/ 2047089 w 2620800"/>
              <a:gd name="connsiteY6-50" fmla="*/ 0 h 5670935"/>
              <a:gd name="connsiteX7-51" fmla="*/ 2391010 w 2620800"/>
              <a:gd name="connsiteY7-52" fmla="*/ 0 h 5670935"/>
              <a:gd name="connsiteX8-53" fmla="*/ 2619684 w 2620800"/>
              <a:gd name="connsiteY8-54" fmla="*/ 224907 h 5670935"/>
              <a:gd name="connsiteX9-55" fmla="*/ 2619684 w 2620800"/>
              <a:gd name="connsiteY9-56" fmla="*/ 1157465 h 5670935"/>
              <a:gd name="connsiteX10-57" fmla="*/ 2620800 w 2620800"/>
              <a:gd name="connsiteY10-58" fmla="*/ 1157465 h 5670935"/>
              <a:gd name="connsiteX11-59" fmla="*/ 2620800 w 2620800"/>
              <a:gd name="connsiteY11-60" fmla="*/ 5426796 h 5670935"/>
              <a:gd name="connsiteX12-61" fmla="*/ 2375415 w 2620800"/>
              <a:gd name="connsiteY12-62" fmla="*/ 5670935 h 5670935"/>
              <a:gd name="connsiteX13-63" fmla="*/ 245386 w 2620800"/>
              <a:gd name="connsiteY13-64" fmla="*/ 5670935 h 5670935"/>
              <a:gd name="connsiteX14-65" fmla="*/ 0 w 2620800"/>
              <a:gd name="connsiteY14-66" fmla="*/ 5426796 h 5670935"/>
              <a:gd name="connsiteX15-67" fmla="*/ 0 w 2620800"/>
              <a:gd name="connsiteY15-68" fmla="*/ 224907 h 5670935"/>
              <a:gd name="connsiteX16-69" fmla="*/ 228674 w 2620800"/>
              <a:gd name="connsiteY16-70" fmla="*/ 0 h 5670935"/>
              <a:gd name="connsiteX0-71" fmla="*/ 228674 w 2620800"/>
              <a:gd name="connsiteY0-72" fmla="*/ 0 h 5670935"/>
              <a:gd name="connsiteX1-73" fmla="*/ 572595 w 2620800"/>
              <a:gd name="connsiteY1-74" fmla="*/ 0 h 5670935"/>
              <a:gd name="connsiteX2-75" fmla="*/ 709697 w 2620800"/>
              <a:gd name="connsiteY2-76" fmla="*/ 196110 h 5670935"/>
              <a:gd name="connsiteX3-77" fmla="*/ 1519434 w 2620800"/>
              <a:gd name="connsiteY3-78" fmla="*/ 196110 h 5670935"/>
              <a:gd name="connsiteX4-79" fmla="*/ 1688940 w 2620800"/>
              <a:gd name="connsiteY4-80" fmla="*/ 196110 h 5670935"/>
              <a:gd name="connsiteX5-81" fmla="*/ 1909987 w 2620800"/>
              <a:gd name="connsiteY5-82" fmla="*/ 196110 h 5670935"/>
              <a:gd name="connsiteX6-83" fmla="*/ 2047089 w 2620800"/>
              <a:gd name="connsiteY6-84" fmla="*/ 0 h 5670935"/>
              <a:gd name="connsiteX7-85" fmla="*/ 2391010 w 2620800"/>
              <a:gd name="connsiteY7-86" fmla="*/ 0 h 5670935"/>
              <a:gd name="connsiteX8-87" fmla="*/ 2619684 w 2620800"/>
              <a:gd name="connsiteY8-88" fmla="*/ 224907 h 5670935"/>
              <a:gd name="connsiteX9-89" fmla="*/ 2619684 w 2620800"/>
              <a:gd name="connsiteY9-90" fmla="*/ 1157465 h 5670935"/>
              <a:gd name="connsiteX10-91" fmla="*/ 2620800 w 2620800"/>
              <a:gd name="connsiteY10-92" fmla="*/ 5426796 h 5670935"/>
              <a:gd name="connsiteX11-93" fmla="*/ 2375415 w 2620800"/>
              <a:gd name="connsiteY11-94" fmla="*/ 5670935 h 5670935"/>
              <a:gd name="connsiteX12-95" fmla="*/ 245386 w 2620800"/>
              <a:gd name="connsiteY12-96" fmla="*/ 5670935 h 5670935"/>
              <a:gd name="connsiteX13-97" fmla="*/ 0 w 2620800"/>
              <a:gd name="connsiteY13-98" fmla="*/ 5426796 h 5670935"/>
              <a:gd name="connsiteX14-99" fmla="*/ 0 w 2620800"/>
              <a:gd name="connsiteY14-100" fmla="*/ 224907 h 5670935"/>
              <a:gd name="connsiteX15-101" fmla="*/ 228674 w 2620800"/>
              <a:gd name="connsiteY15-102" fmla="*/ 0 h 5670935"/>
              <a:gd name="connsiteX0-103" fmla="*/ 228674 w 2620800"/>
              <a:gd name="connsiteY0-104" fmla="*/ 0 h 5670935"/>
              <a:gd name="connsiteX1-105" fmla="*/ 572595 w 2620800"/>
              <a:gd name="connsiteY1-106" fmla="*/ 0 h 5670935"/>
              <a:gd name="connsiteX2-107" fmla="*/ 709697 w 2620800"/>
              <a:gd name="connsiteY2-108" fmla="*/ 196110 h 5670935"/>
              <a:gd name="connsiteX3-109" fmla="*/ 1519434 w 2620800"/>
              <a:gd name="connsiteY3-110" fmla="*/ 196110 h 5670935"/>
              <a:gd name="connsiteX4-111" fmla="*/ 1909987 w 2620800"/>
              <a:gd name="connsiteY4-112" fmla="*/ 196110 h 5670935"/>
              <a:gd name="connsiteX5-113" fmla="*/ 2047089 w 2620800"/>
              <a:gd name="connsiteY5-114" fmla="*/ 0 h 5670935"/>
              <a:gd name="connsiteX6-115" fmla="*/ 2391010 w 2620800"/>
              <a:gd name="connsiteY6-116" fmla="*/ 0 h 5670935"/>
              <a:gd name="connsiteX7-117" fmla="*/ 2619684 w 2620800"/>
              <a:gd name="connsiteY7-118" fmla="*/ 224907 h 5670935"/>
              <a:gd name="connsiteX8-119" fmla="*/ 2619684 w 2620800"/>
              <a:gd name="connsiteY8-120" fmla="*/ 1157465 h 5670935"/>
              <a:gd name="connsiteX9-121" fmla="*/ 2620800 w 2620800"/>
              <a:gd name="connsiteY9-122" fmla="*/ 5426796 h 5670935"/>
              <a:gd name="connsiteX10-123" fmla="*/ 2375415 w 2620800"/>
              <a:gd name="connsiteY10-124" fmla="*/ 5670935 h 5670935"/>
              <a:gd name="connsiteX11-125" fmla="*/ 245386 w 2620800"/>
              <a:gd name="connsiteY11-126" fmla="*/ 5670935 h 5670935"/>
              <a:gd name="connsiteX12-127" fmla="*/ 0 w 2620800"/>
              <a:gd name="connsiteY12-128" fmla="*/ 5426796 h 5670935"/>
              <a:gd name="connsiteX13-129" fmla="*/ 0 w 2620800"/>
              <a:gd name="connsiteY13-130" fmla="*/ 224907 h 5670935"/>
              <a:gd name="connsiteX14-131" fmla="*/ 228674 w 2620800"/>
              <a:gd name="connsiteY14-132" fmla="*/ 0 h 5670935"/>
              <a:gd name="connsiteX0-133" fmla="*/ 228674 w 2620800"/>
              <a:gd name="connsiteY0-134" fmla="*/ 0 h 5670935"/>
              <a:gd name="connsiteX1-135" fmla="*/ 572595 w 2620800"/>
              <a:gd name="connsiteY1-136" fmla="*/ 0 h 5670935"/>
              <a:gd name="connsiteX2-137" fmla="*/ 709697 w 2620800"/>
              <a:gd name="connsiteY2-138" fmla="*/ 196110 h 5670935"/>
              <a:gd name="connsiteX3-139" fmla="*/ 1909987 w 2620800"/>
              <a:gd name="connsiteY3-140" fmla="*/ 196110 h 5670935"/>
              <a:gd name="connsiteX4-141" fmla="*/ 2047089 w 2620800"/>
              <a:gd name="connsiteY4-142" fmla="*/ 0 h 5670935"/>
              <a:gd name="connsiteX5-143" fmla="*/ 2391010 w 2620800"/>
              <a:gd name="connsiteY5-144" fmla="*/ 0 h 5670935"/>
              <a:gd name="connsiteX6-145" fmla="*/ 2619684 w 2620800"/>
              <a:gd name="connsiteY6-146" fmla="*/ 224907 h 5670935"/>
              <a:gd name="connsiteX7-147" fmla="*/ 2619684 w 2620800"/>
              <a:gd name="connsiteY7-148" fmla="*/ 1157465 h 5670935"/>
              <a:gd name="connsiteX8-149" fmla="*/ 2620800 w 2620800"/>
              <a:gd name="connsiteY8-150" fmla="*/ 5426796 h 5670935"/>
              <a:gd name="connsiteX9-151" fmla="*/ 2375415 w 2620800"/>
              <a:gd name="connsiteY9-152" fmla="*/ 5670935 h 5670935"/>
              <a:gd name="connsiteX10-153" fmla="*/ 245386 w 2620800"/>
              <a:gd name="connsiteY10-154" fmla="*/ 5670935 h 5670935"/>
              <a:gd name="connsiteX11-155" fmla="*/ 0 w 2620800"/>
              <a:gd name="connsiteY11-156" fmla="*/ 5426796 h 5670935"/>
              <a:gd name="connsiteX12-157" fmla="*/ 0 w 2620800"/>
              <a:gd name="connsiteY12-158" fmla="*/ 224907 h 5670935"/>
              <a:gd name="connsiteX13-159" fmla="*/ 228674 w 2620800"/>
              <a:gd name="connsiteY13-160" fmla="*/ 0 h 5670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620800" h="5670935">
                <a:moveTo>
                  <a:pt x="228674" y="0"/>
                </a:moveTo>
                <a:lnTo>
                  <a:pt x="572595" y="0"/>
                </a:lnTo>
                <a:cubicBezTo>
                  <a:pt x="570670" y="32033"/>
                  <a:pt x="556840" y="187890"/>
                  <a:pt x="709697" y="196110"/>
                </a:cubicBezTo>
                <a:lnTo>
                  <a:pt x="1909987" y="196110"/>
                </a:lnTo>
                <a:cubicBezTo>
                  <a:pt x="2062844" y="187890"/>
                  <a:pt x="2049014" y="32033"/>
                  <a:pt x="2047089" y="0"/>
                </a:cubicBezTo>
                <a:lnTo>
                  <a:pt x="2391010" y="0"/>
                </a:lnTo>
                <a:cubicBezTo>
                  <a:pt x="2517303" y="0"/>
                  <a:pt x="2619684" y="100694"/>
                  <a:pt x="2619684" y="224907"/>
                </a:cubicBezTo>
                <a:lnTo>
                  <a:pt x="2619684" y="1157465"/>
                </a:lnTo>
                <a:lnTo>
                  <a:pt x="2620800" y="5426796"/>
                </a:lnTo>
                <a:cubicBezTo>
                  <a:pt x="2620800" y="5561630"/>
                  <a:pt x="2510938" y="5670935"/>
                  <a:pt x="2375415" y="5670935"/>
                </a:cubicBezTo>
                <a:lnTo>
                  <a:pt x="245386" y="5670935"/>
                </a:lnTo>
                <a:cubicBezTo>
                  <a:pt x="109863" y="5670935"/>
                  <a:pt x="0" y="5561630"/>
                  <a:pt x="0" y="5426796"/>
                </a:cubicBezTo>
                <a:lnTo>
                  <a:pt x="0" y="224907"/>
                </a:lnTo>
                <a:cubicBezTo>
                  <a:pt x="0" y="100694"/>
                  <a:pt x="102381" y="0"/>
                  <a:pt x="22867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 userDrawn="1"/>
        </p:nvSpPr>
        <p:spPr>
          <a:xfrm>
            <a:off x="5082516" y="2133599"/>
            <a:ext cx="6083300" cy="1828800"/>
          </a:xfrm>
          <a:prstGeom prst="roundRect">
            <a:avLst>
              <a:gd name="adj" fmla="val 26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861209" y="2029707"/>
            <a:ext cx="4574221" cy="4193036"/>
            <a:chOff x="861209" y="2029707"/>
            <a:chExt cx="4574221" cy="419303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209" y="2029707"/>
              <a:ext cx="4574221" cy="419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155032" y="2274277"/>
              <a:ext cx="3994484" cy="24180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55033" y="2274276"/>
            <a:ext cx="3994483" cy="241803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61209" y="2042959"/>
            <a:ext cx="4574221" cy="4193036"/>
            <a:chOff x="861209" y="2042959"/>
            <a:chExt cx="4574221" cy="419303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209" y="2042959"/>
              <a:ext cx="4574221" cy="419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155031" y="2295525"/>
              <a:ext cx="4006516" cy="24088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9825" y="2295525"/>
            <a:ext cx="4027488" cy="241476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68199" y="2616504"/>
            <a:ext cx="4127606" cy="2588392"/>
          </a:xfrm>
          <a:prstGeom prst="rect">
            <a:avLst/>
          </a:prstGeom>
          <a:solidFill>
            <a:schemeClr val="tx2"/>
          </a:solidFill>
          <a:ln w="149225">
            <a:noFill/>
          </a:ln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61418" y="2393476"/>
            <a:ext cx="5512900" cy="3172665"/>
            <a:chOff x="609600" y="1905000"/>
            <a:chExt cx="4758957" cy="2738772"/>
          </a:xfrm>
        </p:grpSpPr>
        <p:sp>
          <p:nvSpPr>
            <p:cNvPr id="4" name="Freeform 45"/>
            <p:cNvSpPr/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6"/>
            <p:cNvSpPr/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7"/>
            <p:cNvSpPr/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8"/>
            <p:cNvSpPr/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49"/>
            <p:cNvSpPr/>
            <p:nvPr/>
          </p:nvSpPr>
          <p:spPr bwMode="auto">
            <a:xfrm>
              <a:off x="1092275" y="4421416"/>
              <a:ext cx="3831571" cy="111179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51"/>
            <p:cNvSpPr/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230568" y="2097527"/>
              <a:ext cx="3552269" cy="2234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58"/>
            <p:cNvSpPr/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2133599"/>
            <a:ext cx="6096000" cy="4851991"/>
            <a:chOff x="0" y="2133599"/>
            <a:chExt cx="6096000" cy="4851991"/>
          </a:xfrm>
        </p:grpSpPr>
        <p:sp>
          <p:nvSpPr>
            <p:cNvPr id="18" name="Rounded Rectangle 17"/>
            <p:cNvSpPr/>
            <p:nvPr userDrawn="1"/>
          </p:nvSpPr>
          <p:spPr>
            <a:xfrm>
              <a:off x="0" y="2133599"/>
              <a:ext cx="6096000" cy="4851991"/>
            </a:xfrm>
            <a:prstGeom prst="roundRect">
              <a:avLst>
                <a:gd name="adj" fmla="val 138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0" y="2133600"/>
              <a:ext cx="6096000" cy="316457"/>
            </a:xfrm>
            <a:custGeom>
              <a:avLst/>
              <a:gdLst>
                <a:gd name="connsiteX0" fmla="*/ 52744 w 6096000"/>
                <a:gd name="connsiteY0" fmla="*/ 0 h 316457"/>
                <a:gd name="connsiteX1" fmla="*/ 6043256 w 6096000"/>
                <a:gd name="connsiteY1" fmla="*/ 0 h 316457"/>
                <a:gd name="connsiteX2" fmla="*/ 6096000 w 6096000"/>
                <a:gd name="connsiteY2" fmla="*/ 52744 h 316457"/>
                <a:gd name="connsiteX3" fmla="*/ 6096000 w 6096000"/>
                <a:gd name="connsiteY3" fmla="*/ 235827 h 316457"/>
                <a:gd name="connsiteX4" fmla="*/ 6096000 w 6096000"/>
                <a:gd name="connsiteY4" fmla="*/ 263713 h 316457"/>
                <a:gd name="connsiteX5" fmla="*/ 6096000 w 6096000"/>
                <a:gd name="connsiteY5" fmla="*/ 316457 h 316457"/>
                <a:gd name="connsiteX6" fmla="*/ 6043256 w 6096000"/>
                <a:gd name="connsiteY6" fmla="*/ 316457 h 316457"/>
                <a:gd name="connsiteX7" fmla="*/ 52744 w 6096000"/>
                <a:gd name="connsiteY7" fmla="*/ 316457 h 316457"/>
                <a:gd name="connsiteX8" fmla="*/ 0 w 6096000"/>
                <a:gd name="connsiteY8" fmla="*/ 316457 h 316457"/>
                <a:gd name="connsiteX9" fmla="*/ 0 w 6096000"/>
                <a:gd name="connsiteY9" fmla="*/ 263713 h 316457"/>
                <a:gd name="connsiteX10" fmla="*/ 0 w 6096000"/>
                <a:gd name="connsiteY10" fmla="*/ 235827 h 316457"/>
                <a:gd name="connsiteX11" fmla="*/ 0 w 6096000"/>
                <a:gd name="connsiteY11" fmla="*/ 52744 h 316457"/>
                <a:gd name="connsiteX12" fmla="*/ 52744 w 6096000"/>
                <a:gd name="connsiteY12" fmla="*/ 0 h 31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316457">
                  <a:moveTo>
                    <a:pt x="52744" y="0"/>
                  </a:moveTo>
                  <a:lnTo>
                    <a:pt x="6043256" y="0"/>
                  </a:lnTo>
                  <a:cubicBezTo>
                    <a:pt x="6072386" y="0"/>
                    <a:pt x="6096000" y="23614"/>
                    <a:pt x="6096000" y="52744"/>
                  </a:cubicBezTo>
                  <a:lnTo>
                    <a:pt x="6096000" y="235827"/>
                  </a:lnTo>
                  <a:lnTo>
                    <a:pt x="6096000" y="263713"/>
                  </a:lnTo>
                  <a:lnTo>
                    <a:pt x="6096000" y="316457"/>
                  </a:lnTo>
                  <a:lnTo>
                    <a:pt x="6043256" y="316457"/>
                  </a:lnTo>
                  <a:lnTo>
                    <a:pt x="52744" y="316457"/>
                  </a:lnTo>
                  <a:lnTo>
                    <a:pt x="0" y="316457"/>
                  </a:lnTo>
                  <a:lnTo>
                    <a:pt x="0" y="263713"/>
                  </a:lnTo>
                  <a:lnTo>
                    <a:pt x="0" y="235827"/>
                  </a:lnTo>
                  <a:lnTo>
                    <a:pt x="0" y="52744"/>
                  </a:lnTo>
                  <a:cubicBezTo>
                    <a:pt x="0" y="23614"/>
                    <a:pt x="23614" y="0"/>
                    <a:pt x="5274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422604" y="2243982"/>
              <a:ext cx="95693" cy="956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5571462" y="2243982"/>
              <a:ext cx="95693" cy="956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5720320" y="2243982"/>
              <a:ext cx="95693" cy="956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2450057"/>
              <a:ext cx="6096000" cy="6360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578742" y="2630306"/>
              <a:ext cx="1237271" cy="272415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DOWNLOAD NOW</a:t>
              </a:r>
              <a:endParaRPr lang="en-US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3082334"/>
            <a:ext cx="6096000" cy="390266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 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52500" y="2146221"/>
            <a:ext cx="6043723" cy="3721179"/>
            <a:chOff x="952500" y="2146221"/>
            <a:chExt cx="6043723" cy="3721179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952500" y="2146221"/>
              <a:ext cx="6043723" cy="3721179"/>
              <a:chOff x="952500" y="2146221"/>
              <a:chExt cx="6043723" cy="37211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ounded Rectangle 10"/>
              <p:cNvSpPr/>
              <p:nvPr/>
            </p:nvSpPr>
            <p:spPr>
              <a:xfrm>
                <a:off x="952500" y="2146221"/>
                <a:ext cx="6043723" cy="373695"/>
              </a:xfrm>
              <a:prstGeom prst="roundRect">
                <a:avLst>
                  <a:gd name="adj" fmla="val 1442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52500" y="2402957"/>
                <a:ext cx="6043723" cy="346444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6379532" y="2233349"/>
              <a:ext cx="393409" cy="95693"/>
              <a:chOff x="6379532" y="2222716"/>
              <a:chExt cx="393409" cy="9569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79532" y="2222716"/>
                <a:ext cx="95693" cy="956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528390" y="2222716"/>
                <a:ext cx="95693" cy="956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677248" y="2222716"/>
                <a:ext cx="95693" cy="956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52500" y="2402957"/>
            <a:ext cx="6043613" cy="346444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5675" y="2133600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603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a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5675" y="2133600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2133600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5675" y="2133600"/>
            <a:ext cx="421163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68548" y="2144685"/>
            <a:ext cx="1655064" cy="1655064"/>
          </a:xfrm>
          <a:prstGeom prst="roundRect">
            <a:avLst>
              <a:gd name="adj" fmla="val 3331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706813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461125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15438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jpeg"/><Relationship Id="rId7" Type="http://schemas.openxmlformats.org/officeDocument/2006/relationships/image" Target="../media/image76.png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0.xml"/><Relationship Id="rId16" Type="http://schemas.openxmlformats.org/officeDocument/2006/relationships/image" Target="../media/image85.jpeg"/><Relationship Id="rId15" Type="http://schemas.openxmlformats.org/officeDocument/2006/relationships/image" Target="../media/image84.jpeg"/><Relationship Id="rId14" Type="http://schemas.openxmlformats.org/officeDocument/2006/relationships/image" Target="../media/image83.jpeg"/><Relationship Id="rId13" Type="http://schemas.openxmlformats.org/officeDocument/2006/relationships/image" Target="../media/image82.png"/><Relationship Id="rId12" Type="http://schemas.openxmlformats.org/officeDocument/2006/relationships/image" Target="../media/image81.jpeg"/><Relationship Id="rId11" Type="http://schemas.openxmlformats.org/officeDocument/2006/relationships/image" Target="../media/image80.jpeg"/><Relationship Id="rId10" Type="http://schemas.openxmlformats.org/officeDocument/2006/relationships/image" Target="../media/image79.png"/><Relationship Id="rId1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image" Target="../media/image107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image" Target="../media/image113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image" Target="../media/image116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image" Target="../media/image1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3.jpeg"/><Relationship Id="rId1" Type="http://schemas.openxmlformats.org/officeDocument/2006/relationships/image" Target="../media/image122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5.jpeg"/><Relationship Id="rId2" Type="http://schemas.openxmlformats.org/officeDocument/2006/relationships/image" Target="../media/image122.jpeg"/><Relationship Id="rId1" Type="http://schemas.openxmlformats.org/officeDocument/2006/relationships/image" Target="../media/image1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17" name="TextBox 5"/>
          <p:cNvSpPr txBox="1"/>
          <p:nvPr/>
        </p:nvSpPr>
        <p:spPr>
          <a:xfrm>
            <a:off x="2516741" y="5710403"/>
            <a:ext cx="7158515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</a:rPr>
              <a:t>东莞市承兴电子有限公司</a:t>
            </a:r>
            <a:endParaRPr lang="en-US" altLang="zh-CN" kern="0" dirty="0">
              <a:solidFill>
                <a:schemeClr val="bg1"/>
              </a:solidFill>
            </a:endParaRPr>
          </a:p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kern="0" dirty="0">
                <a:solidFill>
                  <a:schemeClr val="bg1"/>
                </a:solidFill>
              </a:rPr>
              <a:t>DONG GUAN SHI CHENG XING ELECTRONICS CO., LTD.</a:t>
            </a:r>
            <a:endParaRPr lang="en-US" altLang="zh-CN" kern="0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" y="427944"/>
            <a:ext cx="1603305" cy="442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35598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年我们的规划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2"/>
          <p:cNvSpPr/>
          <p:nvPr/>
        </p:nvSpPr>
        <p:spPr>
          <a:xfrm>
            <a:off x="955824" y="2806927"/>
            <a:ext cx="3383280" cy="2286000"/>
          </a:xfrm>
          <a:prstGeom prst="roundRect">
            <a:avLst>
              <a:gd name="adj" fmla="val 27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15"/>
          <p:cNvSpPr/>
          <p:nvPr/>
        </p:nvSpPr>
        <p:spPr>
          <a:xfrm>
            <a:off x="4404428" y="2806927"/>
            <a:ext cx="3383280" cy="2286000"/>
          </a:xfrm>
          <a:prstGeom prst="roundRect">
            <a:avLst>
              <a:gd name="adj" fmla="val 27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16"/>
          <p:cNvSpPr/>
          <p:nvPr/>
        </p:nvSpPr>
        <p:spPr>
          <a:xfrm>
            <a:off x="7853032" y="2806927"/>
            <a:ext cx="3383280" cy="2286000"/>
          </a:xfrm>
          <a:prstGeom prst="roundRect">
            <a:avLst>
              <a:gd name="adj" fmla="val 27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7"/>
          <p:cNvSpPr/>
          <p:nvPr/>
        </p:nvSpPr>
        <p:spPr>
          <a:xfrm>
            <a:off x="1138941" y="3117784"/>
            <a:ext cx="3017046" cy="135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采用智能检测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1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CCD</a:t>
            </a:r>
            <a:r>
              <a:rPr lang="zh-CN" altLang="en-US" sz="1100" dirty="0">
                <a:solidFill>
                  <a:schemeClr val="bg1"/>
                </a:solidFill>
              </a:rPr>
              <a:t>镜像检测：</a:t>
            </a:r>
            <a:endParaRPr lang="en-US" altLang="zh-CN" sz="11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钉卷针花镜像监控、产品外观镜像检测；</a:t>
            </a:r>
            <a:endParaRPr lang="zh-CN" altLang="en-US" sz="11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CCD</a:t>
            </a:r>
            <a:r>
              <a:rPr lang="zh-CN" altLang="en-US" sz="1100" dirty="0">
                <a:solidFill>
                  <a:schemeClr val="bg1"/>
                </a:solidFill>
              </a:rPr>
              <a:t>计数自动包装机；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Rectangle 21"/>
          <p:cNvSpPr/>
          <p:nvPr/>
        </p:nvSpPr>
        <p:spPr>
          <a:xfrm>
            <a:off x="4587545" y="3117784"/>
            <a:ext cx="3017046" cy="135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设备升级改造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1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导入机上含浸一体设备、套管镭射打印周期、钮角自动组立生产线；</a:t>
            </a:r>
            <a:endParaRPr lang="zh-CN" altLang="en-US" sz="11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老化机产品智能数据监控系统升级；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Rectangle 27"/>
          <p:cNvSpPr/>
          <p:nvPr/>
        </p:nvSpPr>
        <p:spPr>
          <a:xfrm>
            <a:off x="8036149" y="3117784"/>
            <a:ext cx="3017046" cy="78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规划和推行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MES</a:t>
            </a:r>
            <a:r>
              <a:rPr lang="zh-CN" altLang="en-US" sz="2000" dirty="0">
                <a:solidFill>
                  <a:schemeClr val="bg1"/>
                </a:solidFill>
              </a:rPr>
              <a:t>智能管理系统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/>
      <p:bldP spid="40" grpId="0" uiExpand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团队风采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8538" y="2135172"/>
            <a:ext cx="2532888" cy="1843942"/>
          </a:xfrm>
        </p:spPr>
      </p:pic>
      <p:pic>
        <p:nvPicPr>
          <p:cNvPr id="57" name="Picture Placeholder 5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1721" y="4025885"/>
            <a:ext cx="2532888" cy="1843942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4263" y="2135172"/>
            <a:ext cx="2532888" cy="1843942"/>
          </a:xfrm>
        </p:spPr>
      </p:pic>
      <p:pic>
        <p:nvPicPr>
          <p:cNvPr id="34" name="Picture Placeholder 3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5996" y="4025885"/>
            <a:ext cx="2532888" cy="1843942"/>
          </a:xfrm>
        </p:spPr>
      </p:pic>
      <p:pic>
        <p:nvPicPr>
          <p:cNvPr id="55" name="Picture Placeholder 54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133" y="4025885"/>
            <a:ext cx="2532888" cy="1843942"/>
          </a:xfrm>
        </p:spPr>
      </p:pic>
      <p:pic>
        <p:nvPicPr>
          <p:cNvPr id="53" name="Picture Placeholder 52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1400" y="2135172"/>
            <a:ext cx="2532888" cy="1843942"/>
          </a:xfrm>
        </p:spPr>
      </p:pic>
      <p:pic>
        <p:nvPicPr>
          <p:cNvPr id="63" name="Picture Placeholder 6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2135172"/>
            <a:ext cx="2532888" cy="1843942"/>
          </a:xfrm>
        </p:spPr>
      </p:pic>
      <p:pic>
        <p:nvPicPr>
          <p:cNvPr id="77" name="Picture Placeholder 76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8858" y="4025885"/>
            <a:ext cx="2532888" cy="1843942"/>
          </a:xfr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1889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办公环境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118" y="2135172"/>
            <a:ext cx="2531728" cy="1843942"/>
          </a:xfrm>
        </p:spPr>
      </p:pic>
      <p:pic>
        <p:nvPicPr>
          <p:cNvPr id="57" name="Picture Placeholder 5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2301" y="4025885"/>
            <a:ext cx="2531728" cy="1843941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4843" y="2135172"/>
            <a:ext cx="2531728" cy="1843942"/>
          </a:xfrm>
        </p:spPr>
      </p:pic>
      <p:pic>
        <p:nvPicPr>
          <p:cNvPr id="34" name="Picture Placeholder 3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576" y="4025885"/>
            <a:ext cx="2531728" cy="1843941"/>
          </a:xfrm>
        </p:spPr>
      </p:pic>
      <p:pic>
        <p:nvPicPr>
          <p:cNvPr id="55" name="Picture Placeholder 54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13" y="4025885"/>
            <a:ext cx="2531728" cy="1843941"/>
          </a:xfrm>
        </p:spPr>
      </p:pic>
      <p:pic>
        <p:nvPicPr>
          <p:cNvPr id="53" name="Picture Placeholder 52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1980" y="2135172"/>
            <a:ext cx="2531728" cy="1843942"/>
          </a:xfrm>
        </p:spPr>
      </p:pic>
      <p:pic>
        <p:nvPicPr>
          <p:cNvPr id="63" name="Picture Placeholder 6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55" y="2135172"/>
            <a:ext cx="2531728" cy="1843942"/>
          </a:xfrm>
        </p:spPr>
      </p:pic>
      <p:pic>
        <p:nvPicPr>
          <p:cNvPr id="77" name="Picture Placeholder 76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438" y="4025885"/>
            <a:ext cx="2531728" cy="1843941"/>
          </a:xfr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车间现场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118" y="2135172"/>
            <a:ext cx="2531728" cy="1843941"/>
          </a:xfrm>
        </p:spPr>
      </p:pic>
      <p:pic>
        <p:nvPicPr>
          <p:cNvPr id="57" name="Picture Placeholder 5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2301" y="4025885"/>
            <a:ext cx="2531728" cy="1843941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4843" y="2135172"/>
            <a:ext cx="2531728" cy="1843941"/>
          </a:xfrm>
        </p:spPr>
      </p:pic>
      <p:pic>
        <p:nvPicPr>
          <p:cNvPr id="34" name="Picture Placeholder 3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576" y="4025885"/>
            <a:ext cx="2531728" cy="1843941"/>
          </a:xfrm>
        </p:spPr>
      </p:pic>
      <p:pic>
        <p:nvPicPr>
          <p:cNvPr id="55" name="Picture Placeholder 54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13" y="4025885"/>
            <a:ext cx="2531728" cy="1843941"/>
          </a:xfrm>
        </p:spPr>
      </p:pic>
      <p:pic>
        <p:nvPicPr>
          <p:cNvPr id="53" name="Picture Placeholder 52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1980" y="2135172"/>
            <a:ext cx="2531728" cy="1843941"/>
          </a:xfrm>
        </p:spPr>
      </p:pic>
      <p:pic>
        <p:nvPicPr>
          <p:cNvPr id="63" name="Picture Placeholder 6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55" y="2135172"/>
            <a:ext cx="2531728" cy="1843941"/>
          </a:xfrm>
        </p:spPr>
      </p:pic>
      <p:pic>
        <p:nvPicPr>
          <p:cNvPr id="77" name="Picture Placeholder 76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438" y="4025885"/>
            <a:ext cx="2531728" cy="1843941"/>
          </a:xfr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1972457"/>
            <a:ext cx="2033274" cy="2180686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7418" y="1972457"/>
            <a:ext cx="2033273" cy="2180685"/>
          </a:xfrm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948" y="1972457"/>
            <a:ext cx="2033273" cy="2180685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9146" y="1972457"/>
            <a:ext cx="2033273" cy="2180685"/>
          </a:xfrm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公司产品介绍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55824" y="4156505"/>
            <a:ext cx="8255213" cy="370367"/>
            <a:chOff x="955824" y="5497032"/>
            <a:chExt cx="10283676" cy="370367"/>
          </a:xfrm>
        </p:grpSpPr>
        <p:sp>
          <p:nvSpPr>
            <p:cNvPr id="3" name="Rectangle 2"/>
            <p:cNvSpPr/>
            <p:nvPr/>
          </p:nvSpPr>
          <p:spPr>
            <a:xfrm>
              <a:off x="955824" y="5497032"/>
              <a:ext cx="2531656" cy="370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</a:rPr>
                <a:t>贴片型铝电解电容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07844" y="5497032"/>
              <a:ext cx="2531656" cy="3703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</a:rPr>
                <a:t>焊针、焊片式铝电解电容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39831" y="5497032"/>
              <a:ext cx="2531656" cy="3703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</a:rPr>
                <a:t>高分子固态电解电容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23838" y="5497032"/>
              <a:ext cx="2531656" cy="370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</a:rPr>
                <a:t>引线型铝电解电容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38"/>
          <p:cNvSpPr/>
          <p:nvPr/>
        </p:nvSpPr>
        <p:spPr>
          <a:xfrm>
            <a:off x="884069" y="4623412"/>
            <a:ext cx="2565072" cy="127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尺寸：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Φ4-Φ13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容量：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0.1uF-18,000uF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电压：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6.3V-450V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温度：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-40℃~105℃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寿命：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2000Hr~20000Hr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38"/>
          <p:cNvSpPr/>
          <p:nvPr/>
        </p:nvSpPr>
        <p:spPr>
          <a:xfrm>
            <a:off x="2983633" y="4623412"/>
            <a:ext cx="2565072" cy="127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尺寸：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Φ6.3-Φ10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容量：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1uF-2700uF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电压：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2.5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Ｖ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-200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Ｖ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温度：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-55℃~125℃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寿命：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1000Hr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5000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Ｈ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Rectangle 38"/>
          <p:cNvSpPr/>
          <p:nvPr/>
        </p:nvSpPr>
        <p:spPr>
          <a:xfrm>
            <a:off x="5052539" y="4623412"/>
            <a:ext cx="2565072" cy="127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尺寸：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Φ3-Φ22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容量：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0.1uF-22,000uF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电压：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6.3V-500V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温度：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-40℃~130℃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寿命：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1000Hr~20000Hr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38"/>
          <p:cNvSpPr/>
          <p:nvPr/>
        </p:nvSpPr>
        <p:spPr>
          <a:xfrm>
            <a:off x="7139845" y="4623412"/>
            <a:ext cx="2565072" cy="127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尺寸： 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Φ22-Φ40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容量：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47uF-56,000uF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电压：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10V-500V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温度：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-40℃~105℃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寿命：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2000Hr-20000H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9252220" y="4156505"/>
            <a:ext cx="2032285" cy="370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</a:rPr>
              <a:t>螺栓型电容</a:t>
            </a:r>
            <a:endParaRPr lang="en-US" sz="1300" b="1" dirty="0">
              <a:solidFill>
                <a:schemeClr val="bg1"/>
              </a:solidFill>
            </a:endParaRPr>
          </a:p>
        </p:txBody>
      </p:sp>
      <p:pic>
        <p:nvPicPr>
          <p:cNvPr id="42" name="Picture Placeholder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725" y="1972457"/>
            <a:ext cx="2033273" cy="2180685"/>
          </a:xfrm>
          <a:prstGeom prst="rect">
            <a:avLst/>
          </a:prstGeom>
        </p:spPr>
      </p:pic>
      <p:sp>
        <p:nvSpPr>
          <p:cNvPr id="43" name="Rectangle 38"/>
          <p:cNvSpPr/>
          <p:nvPr/>
        </p:nvSpPr>
        <p:spPr>
          <a:xfrm>
            <a:off x="9208367" y="4623412"/>
            <a:ext cx="2565072" cy="127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尺寸： 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Φ30-Φ100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容量：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1000uF-560,000uF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电压：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10V-550V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温度：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-40℃~105℃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寿命：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2000Hr-20000H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4384" y="2133600"/>
            <a:ext cx="2212848" cy="2212848"/>
          </a:xfrm>
        </p:spPr>
      </p:pic>
      <p:pic>
        <p:nvPicPr>
          <p:cNvPr id="31" name="Picture Placeholder 3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133600"/>
            <a:ext cx="2212848" cy="2212848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756" y="2133600"/>
            <a:ext cx="2212848" cy="2212848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128" y="2133600"/>
            <a:ext cx="2212848" cy="2212848"/>
          </a:xfrm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公司产品应用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42519" y="4988443"/>
            <a:ext cx="2377760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TV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、空调、洗衣机、冰箱、微波炉、打印机、功放系统等等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8462" y="4988443"/>
            <a:ext cx="2377760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路由器、以太网、电脑主板、硬件、开关稳压器 、适配器、电源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43367" y="4988443"/>
            <a:ext cx="213503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LED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、节能灯、照明镇流器、户外照明控制系统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24056" y="4988443"/>
            <a:ext cx="213503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太阳能发电、风力发电机、地热系统、波浪发电系统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0839" y="4191886"/>
            <a:ext cx="1318437" cy="313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消费类电子</a:t>
            </a:r>
            <a:endParaRPr lang="en-US" sz="1300" dirty="0"/>
          </a:p>
        </p:txBody>
      </p:sp>
      <p:sp>
        <p:nvSpPr>
          <p:cNvPr id="43" name="Rectangle 42"/>
          <p:cNvSpPr/>
          <p:nvPr/>
        </p:nvSpPr>
        <p:spPr>
          <a:xfrm>
            <a:off x="4091467" y="4191886"/>
            <a:ext cx="1318437" cy="313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通讯设备</a:t>
            </a:r>
            <a:endParaRPr lang="en-US" sz="1300" dirty="0"/>
          </a:p>
        </p:txBody>
      </p:sp>
      <p:sp>
        <p:nvSpPr>
          <p:cNvPr id="44" name="Rectangle 43"/>
          <p:cNvSpPr/>
          <p:nvPr/>
        </p:nvSpPr>
        <p:spPr>
          <a:xfrm>
            <a:off x="6782094" y="4191886"/>
            <a:ext cx="1318437" cy="313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照明类</a:t>
            </a:r>
            <a:endParaRPr lang="en-US" sz="1300" dirty="0"/>
          </a:p>
        </p:txBody>
      </p:sp>
      <p:sp>
        <p:nvSpPr>
          <p:cNvPr id="45" name="Rectangle 44"/>
          <p:cNvSpPr/>
          <p:nvPr/>
        </p:nvSpPr>
        <p:spPr>
          <a:xfrm>
            <a:off x="9472722" y="4191886"/>
            <a:ext cx="1318437" cy="313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新能源</a:t>
            </a:r>
            <a:endParaRPr lang="en-US" sz="13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34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4384" y="2133600"/>
            <a:ext cx="2212848" cy="2212848"/>
          </a:xfrm>
        </p:spPr>
      </p:pic>
      <p:pic>
        <p:nvPicPr>
          <p:cNvPr id="31" name="Picture Placeholder 3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133600"/>
            <a:ext cx="2212848" cy="2212848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756" y="2133600"/>
            <a:ext cx="2212848" cy="2212848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128" y="2133600"/>
            <a:ext cx="2212848" cy="2212848"/>
          </a:xfrm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公司产品应用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991605" y="4988443"/>
            <a:ext cx="213503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VFD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、配电柜、逆变器、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UPS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系统、服务器电源等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67791" y="4988443"/>
            <a:ext cx="2212848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医用电源、医疗控制、医疗电子监控系统、磁成像设备等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550" y="4988443"/>
            <a:ext cx="213503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汽车配件、新能源汽车电源、汽车主板等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24056" y="4988443"/>
            <a:ext cx="213503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电压表、电流表、功率表、频率表、计时器等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0839" y="4191886"/>
            <a:ext cx="1318437" cy="313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工业自动化</a:t>
            </a:r>
            <a:endParaRPr lang="en-US" sz="1300" dirty="0"/>
          </a:p>
        </p:txBody>
      </p:sp>
      <p:sp>
        <p:nvSpPr>
          <p:cNvPr id="43" name="Rectangle 42"/>
          <p:cNvSpPr/>
          <p:nvPr/>
        </p:nvSpPr>
        <p:spPr>
          <a:xfrm>
            <a:off x="4091467" y="4191886"/>
            <a:ext cx="1318437" cy="313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医疗类</a:t>
            </a:r>
            <a:endParaRPr lang="en-US" sz="1300" dirty="0"/>
          </a:p>
        </p:txBody>
      </p:sp>
      <p:sp>
        <p:nvSpPr>
          <p:cNvPr id="44" name="Rectangle 43"/>
          <p:cNvSpPr/>
          <p:nvPr/>
        </p:nvSpPr>
        <p:spPr>
          <a:xfrm>
            <a:off x="6782094" y="4191886"/>
            <a:ext cx="1318437" cy="313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汽车类</a:t>
            </a:r>
            <a:endParaRPr lang="en-US" sz="1300" dirty="0"/>
          </a:p>
        </p:txBody>
      </p:sp>
      <p:sp>
        <p:nvSpPr>
          <p:cNvPr id="45" name="Rectangle 44"/>
          <p:cNvSpPr/>
          <p:nvPr/>
        </p:nvSpPr>
        <p:spPr>
          <a:xfrm>
            <a:off x="9472722" y="4191886"/>
            <a:ext cx="1318437" cy="313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/>
              <a:t>仪表</a:t>
            </a:r>
            <a:endParaRPr lang="en-US" sz="13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34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部份客户群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27"/>
          <p:cNvSpPr/>
          <p:nvPr/>
        </p:nvSpPr>
        <p:spPr>
          <a:xfrm>
            <a:off x="513906" y="1949202"/>
            <a:ext cx="232648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电源应用类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46" y="5211840"/>
            <a:ext cx="11112760" cy="1079525"/>
          </a:xfrm>
          <a:prstGeom prst="rect">
            <a:avLst/>
          </a:prstGeom>
        </p:spPr>
      </p:pic>
      <p:sp>
        <p:nvSpPr>
          <p:cNvPr id="14" name="Rectangle 27"/>
          <p:cNvSpPr/>
          <p:nvPr/>
        </p:nvSpPr>
        <p:spPr>
          <a:xfrm>
            <a:off x="492640" y="4893700"/>
            <a:ext cx="232648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PC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电源</a:t>
            </a:r>
            <a:endParaRPr lang="en-US" altLang="zh-CN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89" y="2309512"/>
            <a:ext cx="9494869" cy="2618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部份客户群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27"/>
          <p:cNvSpPr/>
          <p:nvPr/>
        </p:nvSpPr>
        <p:spPr>
          <a:xfrm>
            <a:off x="513906" y="1949202"/>
            <a:ext cx="232648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消费电子类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93" y="2337657"/>
            <a:ext cx="11112760" cy="1846834"/>
          </a:xfrm>
          <a:prstGeom prst="rect">
            <a:avLst/>
          </a:prstGeom>
        </p:spPr>
      </p:pic>
      <p:sp>
        <p:nvSpPr>
          <p:cNvPr id="14" name="Rectangle 27"/>
          <p:cNvSpPr/>
          <p:nvPr/>
        </p:nvSpPr>
        <p:spPr>
          <a:xfrm>
            <a:off x="492640" y="4305872"/>
            <a:ext cx="232648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音响类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2" y="4683342"/>
            <a:ext cx="11052235" cy="1073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部份客户群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27"/>
          <p:cNvSpPr/>
          <p:nvPr/>
        </p:nvSpPr>
        <p:spPr>
          <a:xfrm>
            <a:off x="513906" y="1949202"/>
            <a:ext cx="232648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其它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935" y="2267867"/>
            <a:ext cx="9982530" cy="997302"/>
          </a:xfrm>
          <a:prstGeom prst="rect">
            <a:avLst/>
          </a:prstGeom>
        </p:spPr>
      </p:pic>
      <p:sp>
        <p:nvSpPr>
          <p:cNvPr id="14" name="Rectangle 27"/>
          <p:cNvSpPr/>
          <p:nvPr/>
        </p:nvSpPr>
        <p:spPr>
          <a:xfrm>
            <a:off x="492640" y="3279504"/>
            <a:ext cx="232648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终端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11" y="3524258"/>
            <a:ext cx="9982530" cy="3065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关于我们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650433" y="3409792"/>
            <a:ext cx="2867731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东莞市承兴电子有限公司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50433" y="3970181"/>
            <a:ext cx="4215848" cy="103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东莞市承兴电子有限公司成立于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1998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月，是一家以研发、生产、销售全系列铝电解电容为核心，配套生产电极铝箔与设备制造于一体的科技型企业。总部设于广东省东莞市长安镇，拥有员工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1000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多人，产能达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亿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年。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35" y="2133600"/>
            <a:ext cx="5137007" cy="3730752"/>
          </a:xfr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公司营业收入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图表 6"/>
          <p:cNvGraphicFramePr/>
          <p:nvPr/>
        </p:nvGraphicFramePr>
        <p:xfrm>
          <a:off x="2045180" y="1825641"/>
          <a:ext cx="8243683" cy="425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048" y="2133600"/>
            <a:ext cx="5128181" cy="3730752"/>
          </a:xfrm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技术优势和创新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55675" y="2133600"/>
            <a:ext cx="2393581" cy="3733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6159" y="2460093"/>
            <a:ext cx="21346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TECHNIQUE SUPPORT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zh-CN" altLang="en-US" sz="1200" dirty="0">
                <a:solidFill>
                  <a:schemeClr val="bg1"/>
                </a:solidFill>
              </a:rPr>
              <a:t>西安交通大学</a:t>
            </a:r>
            <a:endParaRPr lang="zh-CN" alt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XI'AN JIAOTONG UNIVERSITY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zh-CN" altLang="en-US" sz="1200" dirty="0">
                <a:solidFill>
                  <a:schemeClr val="bg1"/>
                </a:solidFill>
              </a:rPr>
              <a:t>中南大学</a:t>
            </a:r>
            <a:endParaRPr lang="zh-CN" alt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CENTRAL SOUTH UNIVERSITY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zh-CN" altLang="en-US" sz="1200" dirty="0">
                <a:solidFill>
                  <a:schemeClr val="bg1"/>
                </a:solidFill>
              </a:rPr>
              <a:t>中国科学院</a:t>
            </a:r>
            <a:endParaRPr lang="zh-CN" alt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CHINESE ACADEMY OF SCIENCES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zh-CN" altLang="en-US" sz="1200" dirty="0">
                <a:solidFill>
                  <a:schemeClr val="bg1"/>
                </a:solidFill>
              </a:rPr>
              <a:t>电子科技大学</a:t>
            </a:r>
            <a:endParaRPr lang="zh-CN" alt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UNIVERSITY OF ELECTRONIC SCIENCE AND TECHNOLOGY OF CHINA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23378" y="2063782"/>
            <a:ext cx="4413835" cy="1512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承兴拥有行业资深技术研发和管理人才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引进国际先进的生产设备和检测设备，研制开发具有世界先进水平的铝电容器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特别是在耐高温、耐高纹波、长寿命、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LOWESR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等方面取得了实质性成果，其产品技术达日本同类产品先进水平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我们与国内外院校、研究机构、专家组建研究开发中国一流的电容器制造技术与电极箔制造技术。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23378" y="3913244"/>
            <a:ext cx="4413835" cy="674792"/>
            <a:chOff x="6923378" y="4181597"/>
            <a:chExt cx="4413835" cy="674792"/>
          </a:xfrm>
        </p:grpSpPr>
        <p:sp>
          <p:nvSpPr>
            <p:cNvPr id="37" name="Oval 36"/>
            <p:cNvSpPr/>
            <p:nvPr/>
          </p:nvSpPr>
          <p:spPr>
            <a:xfrm>
              <a:off x="6923378" y="4214890"/>
              <a:ext cx="641499" cy="6414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10771" y="4181597"/>
              <a:ext cx="3526442" cy="552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</a:rPr>
                <a:t>研究方向：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</a:rPr>
                <a:t>实现铝电解电容器小型化、细长型、阻燃、安全；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Shape"/>
            <p:cNvSpPr/>
            <p:nvPr/>
          </p:nvSpPr>
          <p:spPr>
            <a:xfrm>
              <a:off x="7141095" y="4442147"/>
              <a:ext cx="217454" cy="18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4467"/>
                  </a:moveTo>
                  <a:cubicBezTo>
                    <a:pt x="21073" y="4283"/>
                    <a:pt x="20915" y="4283"/>
                    <a:pt x="20757" y="4283"/>
                  </a:cubicBezTo>
                  <a:cubicBezTo>
                    <a:pt x="15805" y="4283"/>
                    <a:pt x="15805" y="4283"/>
                    <a:pt x="15805" y="4283"/>
                  </a:cubicBezTo>
                  <a:cubicBezTo>
                    <a:pt x="15805" y="1040"/>
                    <a:pt x="15805" y="1040"/>
                    <a:pt x="15805" y="1040"/>
                  </a:cubicBezTo>
                  <a:cubicBezTo>
                    <a:pt x="15805" y="367"/>
                    <a:pt x="15278" y="0"/>
                    <a:pt x="14751" y="0"/>
                  </a:cubicBezTo>
                  <a:cubicBezTo>
                    <a:pt x="6849" y="0"/>
                    <a:pt x="6849" y="0"/>
                    <a:pt x="6849" y="0"/>
                  </a:cubicBezTo>
                  <a:cubicBezTo>
                    <a:pt x="6322" y="0"/>
                    <a:pt x="6006" y="367"/>
                    <a:pt x="6006" y="1040"/>
                  </a:cubicBezTo>
                  <a:cubicBezTo>
                    <a:pt x="6006" y="4283"/>
                    <a:pt x="6006" y="4283"/>
                    <a:pt x="6006" y="4283"/>
                  </a:cubicBezTo>
                  <a:cubicBezTo>
                    <a:pt x="1054" y="4283"/>
                    <a:pt x="1054" y="4283"/>
                    <a:pt x="1054" y="4283"/>
                  </a:cubicBezTo>
                  <a:cubicBezTo>
                    <a:pt x="527" y="4283"/>
                    <a:pt x="0" y="4712"/>
                    <a:pt x="0" y="5324"/>
                  </a:cubicBezTo>
                  <a:cubicBezTo>
                    <a:pt x="0" y="20621"/>
                    <a:pt x="0" y="20621"/>
                    <a:pt x="0" y="20621"/>
                  </a:cubicBezTo>
                  <a:cubicBezTo>
                    <a:pt x="0" y="21233"/>
                    <a:pt x="527" y="21600"/>
                    <a:pt x="1054" y="21600"/>
                  </a:cubicBezTo>
                  <a:cubicBezTo>
                    <a:pt x="20757" y="21600"/>
                    <a:pt x="20757" y="21600"/>
                    <a:pt x="20757" y="21600"/>
                  </a:cubicBezTo>
                  <a:cubicBezTo>
                    <a:pt x="21284" y="21600"/>
                    <a:pt x="21600" y="21233"/>
                    <a:pt x="21600" y="20621"/>
                  </a:cubicBezTo>
                  <a:cubicBezTo>
                    <a:pt x="21600" y="5324"/>
                    <a:pt x="21600" y="5324"/>
                    <a:pt x="21600" y="5324"/>
                  </a:cubicBezTo>
                  <a:cubicBezTo>
                    <a:pt x="21600" y="4895"/>
                    <a:pt x="21442" y="4712"/>
                    <a:pt x="21284" y="4467"/>
                  </a:cubicBezTo>
                  <a:close/>
                  <a:moveTo>
                    <a:pt x="7744" y="2019"/>
                  </a:moveTo>
                  <a:cubicBezTo>
                    <a:pt x="13908" y="2019"/>
                    <a:pt x="13908" y="2019"/>
                    <a:pt x="13908" y="2019"/>
                  </a:cubicBezTo>
                  <a:cubicBezTo>
                    <a:pt x="13908" y="4283"/>
                    <a:pt x="13908" y="4283"/>
                    <a:pt x="13908" y="4283"/>
                  </a:cubicBezTo>
                  <a:cubicBezTo>
                    <a:pt x="7744" y="4283"/>
                    <a:pt x="7744" y="4283"/>
                    <a:pt x="7744" y="4283"/>
                  </a:cubicBezTo>
                  <a:lnTo>
                    <a:pt x="7744" y="2019"/>
                  </a:lnTo>
                  <a:close/>
                  <a:moveTo>
                    <a:pt x="19703" y="6547"/>
                  </a:moveTo>
                  <a:cubicBezTo>
                    <a:pt x="19703" y="12238"/>
                    <a:pt x="19703" y="12238"/>
                    <a:pt x="19703" y="12238"/>
                  </a:cubicBezTo>
                  <a:cubicBezTo>
                    <a:pt x="13171" y="12238"/>
                    <a:pt x="13171" y="12238"/>
                    <a:pt x="13171" y="12238"/>
                  </a:cubicBezTo>
                  <a:cubicBezTo>
                    <a:pt x="13171" y="11810"/>
                    <a:pt x="13171" y="11810"/>
                    <a:pt x="13171" y="11810"/>
                  </a:cubicBezTo>
                  <a:cubicBezTo>
                    <a:pt x="13171" y="11442"/>
                    <a:pt x="12855" y="11014"/>
                    <a:pt x="12486" y="11014"/>
                  </a:cubicBezTo>
                  <a:cubicBezTo>
                    <a:pt x="9325" y="11014"/>
                    <a:pt x="9325" y="11014"/>
                    <a:pt x="9325" y="11014"/>
                  </a:cubicBezTo>
                  <a:cubicBezTo>
                    <a:pt x="8798" y="11014"/>
                    <a:pt x="8429" y="11442"/>
                    <a:pt x="8429" y="11810"/>
                  </a:cubicBezTo>
                  <a:cubicBezTo>
                    <a:pt x="8429" y="12238"/>
                    <a:pt x="8429" y="12238"/>
                    <a:pt x="8429" y="12238"/>
                  </a:cubicBezTo>
                  <a:cubicBezTo>
                    <a:pt x="1949" y="12238"/>
                    <a:pt x="1949" y="12238"/>
                    <a:pt x="1949" y="12238"/>
                  </a:cubicBezTo>
                  <a:cubicBezTo>
                    <a:pt x="1949" y="6547"/>
                    <a:pt x="1949" y="6547"/>
                    <a:pt x="1949" y="6547"/>
                  </a:cubicBezTo>
                  <a:lnTo>
                    <a:pt x="19703" y="6547"/>
                  </a:lnTo>
                  <a:close/>
                  <a:moveTo>
                    <a:pt x="11801" y="12666"/>
                  </a:moveTo>
                  <a:cubicBezTo>
                    <a:pt x="11801" y="13278"/>
                    <a:pt x="11801" y="13278"/>
                    <a:pt x="11801" y="13278"/>
                  </a:cubicBezTo>
                  <a:cubicBezTo>
                    <a:pt x="9852" y="13278"/>
                    <a:pt x="9852" y="13278"/>
                    <a:pt x="9852" y="13278"/>
                  </a:cubicBezTo>
                  <a:cubicBezTo>
                    <a:pt x="9852" y="12666"/>
                    <a:pt x="9852" y="12666"/>
                    <a:pt x="9852" y="12666"/>
                  </a:cubicBezTo>
                  <a:lnTo>
                    <a:pt x="11801" y="12666"/>
                  </a:lnTo>
                  <a:close/>
                  <a:moveTo>
                    <a:pt x="1949" y="19581"/>
                  </a:moveTo>
                  <a:cubicBezTo>
                    <a:pt x="1949" y="13890"/>
                    <a:pt x="1949" y="13890"/>
                    <a:pt x="1949" y="13890"/>
                  </a:cubicBezTo>
                  <a:cubicBezTo>
                    <a:pt x="8429" y="13890"/>
                    <a:pt x="8429" y="13890"/>
                    <a:pt x="8429" y="13890"/>
                  </a:cubicBezTo>
                  <a:cubicBezTo>
                    <a:pt x="8429" y="14074"/>
                    <a:pt x="8429" y="14074"/>
                    <a:pt x="8429" y="14074"/>
                  </a:cubicBezTo>
                  <a:cubicBezTo>
                    <a:pt x="8429" y="14502"/>
                    <a:pt x="8798" y="14869"/>
                    <a:pt x="9325" y="14869"/>
                  </a:cubicBezTo>
                  <a:cubicBezTo>
                    <a:pt x="12486" y="14869"/>
                    <a:pt x="12486" y="14869"/>
                    <a:pt x="12486" y="14869"/>
                  </a:cubicBezTo>
                  <a:cubicBezTo>
                    <a:pt x="12855" y="14869"/>
                    <a:pt x="13171" y="14502"/>
                    <a:pt x="13171" y="14074"/>
                  </a:cubicBezTo>
                  <a:cubicBezTo>
                    <a:pt x="13171" y="13890"/>
                    <a:pt x="13171" y="13890"/>
                    <a:pt x="13171" y="13890"/>
                  </a:cubicBezTo>
                  <a:cubicBezTo>
                    <a:pt x="19703" y="13890"/>
                    <a:pt x="19703" y="13890"/>
                    <a:pt x="19703" y="13890"/>
                  </a:cubicBezTo>
                  <a:cubicBezTo>
                    <a:pt x="19703" y="19581"/>
                    <a:pt x="19703" y="19581"/>
                    <a:pt x="19703" y="19581"/>
                  </a:cubicBezTo>
                  <a:lnTo>
                    <a:pt x="1949" y="1958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23378" y="4906550"/>
            <a:ext cx="4413835" cy="1032334"/>
            <a:chOff x="6923378" y="5174903"/>
            <a:chExt cx="4413835" cy="1032334"/>
          </a:xfrm>
        </p:grpSpPr>
        <p:sp>
          <p:nvSpPr>
            <p:cNvPr id="38" name="Oval 37"/>
            <p:cNvSpPr/>
            <p:nvPr/>
          </p:nvSpPr>
          <p:spPr>
            <a:xfrm>
              <a:off x="6923378" y="5204499"/>
              <a:ext cx="641499" cy="6414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10771" y="5174903"/>
              <a:ext cx="3526442" cy="1032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</a:rPr>
                <a:t>核心技术：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</a:rPr>
                <a:t>公司拥有耐高纹波、耐高温（</a:t>
              </a:r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</a:rPr>
                <a:t>130℃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</a:rPr>
                <a:t>）、耐高频低阻抗、长寿命（</a:t>
              </a:r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</a:rPr>
                <a:t>105℃12000h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</a:rPr>
                <a:t>）等核心技术。产品阻燃、耐冲击振动将成为公司新的核心技术；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Shape"/>
            <p:cNvSpPr/>
            <p:nvPr/>
          </p:nvSpPr>
          <p:spPr>
            <a:xfrm>
              <a:off x="7144775" y="5413597"/>
              <a:ext cx="198701" cy="215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4127"/>
                  </a:moveTo>
                  <a:cubicBezTo>
                    <a:pt x="5429" y="1072"/>
                    <a:pt x="5429" y="1072"/>
                    <a:pt x="5429" y="1072"/>
                  </a:cubicBezTo>
                  <a:cubicBezTo>
                    <a:pt x="5429" y="536"/>
                    <a:pt x="6006" y="0"/>
                    <a:pt x="6584" y="0"/>
                  </a:cubicBezTo>
                  <a:cubicBezTo>
                    <a:pt x="7335" y="0"/>
                    <a:pt x="7912" y="536"/>
                    <a:pt x="7912" y="1072"/>
                  </a:cubicBezTo>
                  <a:cubicBezTo>
                    <a:pt x="7912" y="4127"/>
                    <a:pt x="7912" y="4127"/>
                    <a:pt x="7912" y="4127"/>
                  </a:cubicBezTo>
                  <a:cubicBezTo>
                    <a:pt x="7912" y="4824"/>
                    <a:pt x="7335" y="5360"/>
                    <a:pt x="6584" y="5360"/>
                  </a:cubicBezTo>
                  <a:cubicBezTo>
                    <a:pt x="6006" y="5360"/>
                    <a:pt x="5429" y="4824"/>
                    <a:pt x="5429" y="4127"/>
                  </a:cubicBezTo>
                  <a:close/>
                  <a:moveTo>
                    <a:pt x="14843" y="5360"/>
                  </a:moveTo>
                  <a:cubicBezTo>
                    <a:pt x="15651" y="5360"/>
                    <a:pt x="16229" y="4824"/>
                    <a:pt x="16229" y="4127"/>
                  </a:cubicBezTo>
                  <a:cubicBezTo>
                    <a:pt x="16229" y="1072"/>
                    <a:pt x="16229" y="1072"/>
                    <a:pt x="16229" y="1072"/>
                  </a:cubicBezTo>
                  <a:cubicBezTo>
                    <a:pt x="16229" y="536"/>
                    <a:pt x="15651" y="0"/>
                    <a:pt x="14843" y="0"/>
                  </a:cubicBezTo>
                  <a:cubicBezTo>
                    <a:pt x="14092" y="0"/>
                    <a:pt x="13514" y="536"/>
                    <a:pt x="13514" y="1072"/>
                  </a:cubicBezTo>
                  <a:cubicBezTo>
                    <a:pt x="13514" y="4127"/>
                    <a:pt x="13514" y="4127"/>
                    <a:pt x="13514" y="4127"/>
                  </a:cubicBezTo>
                  <a:cubicBezTo>
                    <a:pt x="13514" y="4824"/>
                    <a:pt x="14092" y="5360"/>
                    <a:pt x="14843" y="5360"/>
                  </a:cubicBezTo>
                  <a:close/>
                  <a:moveTo>
                    <a:pt x="6180" y="9487"/>
                  </a:moveTo>
                  <a:cubicBezTo>
                    <a:pt x="15247" y="9487"/>
                    <a:pt x="15247" y="9487"/>
                    <a:pt x="15247" y="9487"/>
                  </a:cubicBezTo>
                  <a:cubicBezTo>
                    <a:pt x="15825" y="9487"/>
                    <a:pt x="16402" y="9112"/>
                    <a:pt x="16402" y="8576"/>
                  </a:cubicBezTo>
                  <a:cubicBezTo>
                    <a:pt x="16402" y="8040"/>
                    <a:pt x="15825" y="7504"/>
                    <a:pt x="15247" y="7504"/>
                  </a:cubicBezTo>
                  <a:cubicBezTo>
                    <a:pt x="6180" y="7504"/>
                    <a:pt x="6180" y="7504"/>
                    <a:pt x="6180" y="7504"/>
                  </a:cubicBezTo>
                  <a:cubicBezTo>
                    <a:pt x="5602" y="7504"/>
                    <a:pt x="5256" y="8040"/>
                    <a:pt x="5256" y="8576"/>
                  </a:cubicBezTo>
                  <a:cubicBezTo>
                    <a:pt x="5256" y="9112"/>
                    <a:pt x="5602" y="9487"/>
                    <a:pt x="6180" y="9487"/>
                  </a:cubicBezTo>
                  <a:close/>
                  <a:moveTo>
                    <a:pt x="20445" y="1608"/>
                  </a:moveTo>
                  <a:cubicBezTo>
                    <a:pt x="18308" y="1608"/>
                    <a:pt x="18308" y="1608"/>
                    <a:pt x="18308" y="1608"/>
                  </a:cubicBezTo>
                  <a:cubicBezTo>
                    <a:pt x="17730" y="1608"/>
                    <a:pt x="17384" y="1983"/>
                    <a:pt x="17384" y="2519"/>
                  </a:cubicBezTo>
                  <a:cubicBezTo>
                    <a:pt x="17384" y="3055"/>
                    <a:pt x="17730" y="3591"/>
                    <a:pt x="18308" y="3591"/>
                  </a:cubicBezTo>
                  <a:cubicBezTo>
                    <a:pt x="19463" y="3591"/>
                    <a:pt x="19463" y="3591"/>
                    <a:pt x="19463" y="3591"/>
                  </a:cubicBezTo>
                  <a:cubicBezTo>
                    <a:pt x="19463" y="19670"/>
                    <a:pt x="19463" y="19670"/>
                    <a:pt x="19463" y="19670"/>
                  </a:cubicBezTo>
                  <a:cubicBezTo>
                    <a:pt x="1964" y="19670"/>
                    <a:pt x="1964" y="19670"/>
                    <a:pt x="1964" y="19670"/>
                  </a:cubicBezTo>
                  <a:cubicBezTo>
                    <a:pt x="1964" y="3591"/>
                    <a:pt x="1964" y="3591"/>
                    <a:pt x="1964" y="3591"/>
                  </a:cubicBezTo>
                  <a:cubicBezTo>
                    <a:pt x="3119" y="3591"/>
                    <a:pt x="3119" y="3591"/>
                    <a:pt x="3119" y="3591"/>
                  </a:cubicBezTo>
                  <a:cubicBezTo>
                    <a:pt x="3696" y="3591"/>
                    <a:pt x="4043" y="3055"/>
                    <a:pt x="4043" y="2519"/>
                  </a:cubicBezTo>
                  <a:cubicBezTo>
                    <a:pt x="4043" y="1983"/>
                    <a:pt x="3696" y="1608"/>
                    <a:pt x="3119" y="1608"/>
                  </a:cubicBezTo>
                  <a:cubicBezTo>
                    <a:pt x="982" y="1608"/>
                    <a:pt x="982" y="1608"/>
                    <a:pt x="982" y="1608"/>
                  </a:cubicBezTo>
                  <a:cubicBezTo>
                    <a:pt x="404" y="1608"/>
                    <a:pt x="0" y="2144"/>
                    <a:pt x="0" y="2680"/>
                  </a:cubicBezTo>
                  <a:cubicBezTo>
                    <a:pt x="0" y="20742"/>
                    <a:pt x="0" y="20742"/>
                    <a:pt x="0" y="20742"/>
                  </a:cubicBezTo>
                  <a:cubicBezTo>
                    <a:pt x="0" y="21278"/>
                    <a:pt x="404" y="21600"/>
                    <a:pt x="982" y="21600"/>
                  </a:cubicBezTo>
                  <a:cubicBezTo>
                    <a:pt x="20445" y="21600"/>
                    <a:pt x="20445" y="21600"/>
                    <a:pt x="20445" y="21600"/>
                  </a:cubicBezTo>
                  <a:cubicBezTo>
                    <a:pt x="21022" y="21600"/>
                    <a:pt x="21600" y="21278"/>
                    <a:pt x="21600" y="20742"/>
                  </a:cubicBezTo>
                  <a:cubicBezTo>
                    <a:pt x="21600" y="2680"/>
                    <a:pt x="21600" y="2680"/>
                    <a:pt x="21600" y="2680"/>
                  </a:cubicBezTo>
                  <a:cubicBezTo>
                    <a:pt x="21600" y="2144"/>
                    <a:pt x="21022" y="1608"/>
                    <a:pt x="20445" y="1608"/>
                  </a:cubicBezTo>
                  <a:close/>
                  <a:moveTo>
                    <a:pt x="9876" y="3591"/>
                  </a:moveTo>
                  <a:cubicBezTo>
                    <a:pt x="11609" y="3591"/>
                    <a:pt x="11609" y="3591"/>
                    <a:pt x="11609" y="3591"/>
                  </a:cubicBezTo>
                  <a:cubicBezTo>
                    <a:pt x="12186" y="3591"/>
                    <a:pt x="12533" y="3055"/>
                    <a:pt x="12533" y="2519"/>
                  </a:cubicBezTo>
                  <a:cubicBezTo>
                    <a:pt x="12533" y="1983"/>
                    <a:pt x="12186" y="1608"/>
                    <a:pt x="11609" y="1608"/>
                  </a:cubicBezTo>
                  <a:cubicBezTo>
                    <a:pt x="9876" y="1608"/>
                    <a:pt x="9876" y="1608"/>
                    <a:pt x="9876" y="1608"/>
                  </a:cubicBezTo>
                  <a:cubicBezTo>
                    <a:pt x="9298" y="1608"/>
                    <a:pt x="8894" y="1983"/>
                    <a:pt x="8894" y="2519"/>
                  </a:cubicBezTo>
                  <a:cubicBezTo>
                    <a:pt x="8894" y="3055"/>
                    <a:pt x="9298" y="3591"/>
                    <a:pt x="9876" y="3591"/>
                  </a:cubicBezTo>
                  <a:close/>
                  <a:moveTo>
                    <a:pt x="6180" y="13775"/>
                  </a:moveTo>
                  <a:cubicBezTo>
                    <a:pt x="15247" y="13775"/>
                    <a:pt x="15247" y="13775"/>
                    <a:pt x="15247" y="13775"/>
                  </a:cubicBezTo>
                  <a:cubicBezTo>
                    <a:pt x="15825" y="13775"/>
                    <a:pt x="16402" y="13400"/>
                    <a:pt x="16402" y="12864"/>
                  </a:cubicBezTo>
                  <a:cubicBezTo>
                    <a:pt x="16402" y="12328"/>
                    <a:pt x="15825" y="11792"/>
                    <a:pt x="15247" y="11792"/>
                  </a:cubicBezTo>
                  <a:cubicBezTo>
                    <a:pt x="6180" y="11792"/>
                    <a:pt x="6180" y="11792"/>
                    <a:pt x="6180" y="11792"/>
                  </a:cubicBezTo>
                  <a:cubicBezTo>
                    <a:pt x="5602" y="11792"/>
                    <a:pt x="5256" y="12328"/>
                    <a:pt x="5256" y="12864"/>
                  </a:cubicBezTo>
                  <a:cubicBezTo>
                    <a:pt x="5256" y="13400"/>
                    <a:pt x="5602" y="13775"/>
                    <a:pt x="6180" y="1377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技术优势和创新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9119" y="2191798"/>
            <a:ext cx="2326488" cy="209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承兴正箔开发优势：更高倍率腐蚀箔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正箔腐蚀扩大铝箔的表面积以提高正箔的比容，缩小电容成品尺寸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6220" y="5513724"/>
            <a:ext cx="7239319" cy="584775"/>
            <a:chOff x="1001544" y="4752955"/>
            <a:chExt cx="7239319" cy="584775"/>
          </a:xfrm>
        </p:grpSpPr>
        <p:sp>
          <p:nvSpPr>
            <p:cNvPr id="4" name="Oval 3"/>
            <p:cNvSpPr/>
            <p:nvPr/>
          </p:nvSpPr>
          <p:spPr>
            <a:xfrm>
              <a:off x="1001544" y="4795198"/>
              <a:ext cx="510363" cy="51036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120519" y="4914173"/>
              <a:ext cx="272413" cy="272413"/>
              <a:chOff x="7240230" y="2881761"/>
              <a:chExt cx="356535" cy="356535"/>
            </a:xfrm>
            <a:solidFill>
              <a:schemeClr val="bg1"/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240230" y="2881761"/>
                <a:ext cx="111935" cy="356535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84830" y="2881761"/>
                <a:ext cx="111935" cy="356535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7363221" y="2881761"/>
                <a:ext cx="110554" cy="356535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684533" y="4752955"/>
              <a:ext cx="65563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2">
                      <a:lumMod val="75000"/>
                    </a:schemeClr>
                  </a:solidFill>
                </a:rPr>
                <a:t>500V </a:t>
              </a:r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铝箔日系比容水准可达到</a:t>
              </a:r>
              <a:r>
                <a:rPr lang="en-US" altLang="zh-CN" sz="1600" b="1" dirty="0">
                  <a:solidFill>
                    <a:schemeClr val="tx2">
                      <a:lumMod val="75000"/>
                    </a:schemeClr>
                  </a:solidFill>
                </a:rPr>
                <a:t>0.92</a:t>
              </a:r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，国内比容可达到</a:t>
              </a:r>
              <a:r>
                <a:rPr lang="en-US" altLang="zh-CN" sz="1600" b="1" dirty="0">
                  <a:solidFill>
                    <a:schemeClr val="tx2">
                      <a:lumMod val="75000"/>
                    </a:schemeClr>
                  </a:solidFill>
                </a:rPr>
                <a:t>0.89</a:t>
              </a:r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；</a:t>
              </a:r>
              <a:endParaRPr lang="zh-CN" altLang="en-US" sz="1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目前承兴采用进口原箔，铝箔腐蚀后可达到</a:t>
              </a:r>
              <a:r>
                <a:rPr lang="en-US" altLang="zh-CN" sz="1600" b="1" dirty="0">
                  <a:solidFill>
                    <a:schemeClr val="tx2">
                      <a:lumMod val="75000"/>
                    </a:schemeClr>
                  </a:solidFill>
                </a:rPr>
                <a:t>0.91</a:t>
              </a:r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，较日系性价比较高；</a:t>
              </a:r>
              <a:endParaRPr lang="en-US" sz="13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8268" y="4199145"/>
            <a:ext cx="1999178" cy="3405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满足整机缩小尺寸需求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群組 40"/>
          <p:cNvGrpSpPr/>
          <p:nvPr/>
        </p:nvGrpSpPr>
        <p:grpSpPr>
          <a:xfrm>
            <a:off x="3235022" y="1970330"/>
            <a:ext cx="8283575" cy="3423031"/>
            <a:chOff x="-12592" y="-369358"/>
            <a:chExt cx="5080557" cy="3377548"/>
          </a:xfrm>
        </p:grpSpPr>
        <p:sp>
          <p:nvSpPr>
            <p:cNvPr id="38" name="矩形 37"/>
            <p:cNvSpPr/>
            <p:nvPr/>
          </p:nvSpPr>
          <p:spPr>
            <a:xfrm>
              <a:off x="-12592" y="-369358"/>
              <a:ext cx="1716882" cy="3167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400" b="1" dirty="0">
                  <a:solidFill>
                    <a:sysClr val="windowText" lastClr="000000"/>
                  </a:solidFill>
                </a:rPr>
                <a:t>正箔耐压：</a:t>
              </a:r>
              <a:r>
                <a:rPr lang="en-US" altLang="zh-TW" sz="1400" b="1" dirty="0">
                  <a:solidFill>
                    <a:sysClr val="windowText" lastClr="000000"/>
                  </a:solidFill>
                </a:rPr>
                <a:t>510VF</a:t>
              </a:r>
              <a:endParaRPr lang="zh-TW" alt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29785" y="2691484"/>
              <a:ext cx="338180" cy="3167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TW" sz="1100" dirty="0">
                  <a:solidFill>
                    <a:sysClr val="windowText" lastClr="000000"/>
                  </a:solidFill>
                </a:rPr>
                <a:t>Year</a:t>
              </a:r>
              <a:endParaRPr lang="zh-TW" altLang="en-US" sz="11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0" name="Rectangle 2"/>
          <p:cNvSpPr txBox="1">
            <a:spLocks noChangeArrowheads="1"/>
          </p:cNvSpPr>
          <p:nvPr/>
        </p:nvSpPr>
        <p:spPr bwMode="white">
          <a:xfrm>
            <a:off x="6620903" y="1781665"/>
            <a:ext cx="2595490" cy="51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dirty="0">
                <a:latin typeface="+mj-ea"/>
                <a:ea typeface="+mj-ea"/>
              </a:rPr>
              <a:t>正箔比容提升曲线图</a:t>
            </a:r>
            <a:endParaRPr lang="zh-TW" altLang="en-US" sz="1800" dirty="0">
              <a:latin typeface="+mj-ea"/>
              <a:ea typeface="+mj-ea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634845" y="2489506"/>
          <a:ext cx="7653655" cy="290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技术优势和创新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Content Placeholder 4"/>
          <p:cNvGraphicFramePr/>
          <p:nvPr/>
        </p:nvGraphicFramePr>
        <p:xfrm>
          <a:off x="1808080" y="3962401"/>
          <a:ext cx="8862880" cy="220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720"/>
                <a:gridCol w="2215720"/>
                <a:gridCol w="2215720"/>
                <a:gridCol w="2215720"/>
              </a:tblGrid>
              <a:tr h="735860"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Spec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  <a:p>
                      <a:pPr algn="ctr"/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example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201</a:t>
                      </a:r>
                      <a:r>
                        <a:rPr lang="en-US" altLang="zh-CN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4</a:t>
                      </a:r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~201</a:t>
                      </a:r>
                      <a:r>
                        <a:rPr lang="en-US" altLang="zh-CN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6</a:t>
                      </a:r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 year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201</a:t>
                      </a:r>
                      <a:r>
                        <a:rPr lang="en-US" altLang="zh-CN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7</a:t>
                      </a:r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~201</a:t>
                      </a:r>
                      <a:r>
                        <a:rPr lang="en-US" altLang="zh-CN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8</a:t>
                      </a:r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 year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201</a:t>
                      </a:r>
                      <a:r>
                        <a:rPr lang="en-US" altLang="zh-CN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9</a:t>
                      </a:r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 ~20</a:t>
                      </a:r>
                      <a:r>
                        <a:rPr lang="en-US" altLang="zh-CN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20</a:t>
                      </a:r>
                      <a:r>
                        <a:rPr lang="en-US" sz="14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year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735860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10uF/400V</a:t>
                      </a:r>
                      <a:endParaRPr lang="en-US" sz="160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10*1</a:t>
                      </a:r>
                      <a:r>
                        <a:rPr lang="en-US" altLang="zh-CN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en-US" sz="160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8</a:t>
                      </a:r>
                      <a:r>
                        <a:rPr lang="en-US" sz="1600" b="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*1</a:t>
                      </a:r>
                      <a:r>
                        <a:rPr lang="en-US" altLang="zh-CN" sz="1600" b="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</a:t>
                      </a:r>
                      <a:endParaRPr lang="en-US" sz="1600" b="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8*1</a:t>
                      </a:r>
                      <a:r>
                        <a:rPr lang="en-US" altLang="zh-CN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0/6.3*15</a:t>
                      </a:r>
                      <a:endParaRPr lang="en-US" sz="160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5860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22uF/400V</a:t>
                      </a:r>
                      <a:endParaRPr lang="en-US" sz="160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13*2</a:t>
                      </a:r>
                      <a:r>
                        <a:rPr lang="en-US" altLang="zh-CN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</a:t>
                      </a:r>
                      <a:endParaRPr lang="en-US" sz="160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1</a:t>
                      </a:r>
                      <a:r>
                        <a:rPr lang="en-US" altLang="zh-CN" sz="1600" b="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0</a:t>
                      </a:r>
                      <a:r>
                        <a:rPr lang="en-US" sz="1600" b="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*20</a:t>
                      </a:r>
                      <a:endParaRPr lang="en-US" sz="1600" b="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10*18</a:t>
                      </a:r>
                      <a:endParaRPr lang="en-US" sz="1600" cap="none" spc="-2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13139" marR="113139" marT="60960" marB="6096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51"/>
          <p:cNvSpPr txBox="1"/>
          <p:nvPr/>
        </p:nvSpPr>
        <p:spPr>
          <a:xfrm>
            <a:off x="4406331" y="3386225"/>
            <a:ext cx="3751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SMALLER SIZE DESIGNING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val 39"/>
          <p:cNvSpPr/>
          <p:nvPr/>
        </p:nvSpPr>
        <p:spPr>
          <a:xfrm>
            <a:off x="6426786" y="1414225"/>
            <a:ext cx="1562100" cy="15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KM Series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500" b="1" dirty="0">
                <a:ea typeface="Open Sans" panose="020B0606030504020204" pitchFamily="34" charset="0"/>
                <a:cs typeface="Open Sans" panose="020B0606030504020204" pitchFamily="34" charset="0"/>
              </a:rPr>
              <a:t>Standard 105℃ 2000Hrs</a:t>
            </a:r>
            <a:endParaRPr lang="en-US" sz="15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Oval 40"/>
          <p:cNvSpPr/>
          <p:nvPr/>
        </p:nvSpPr>
        <p:spPr>
          <a:xfrm>
            <a:off x="7786007" y="2012306"/>
            <a:ext cx="365937" cy="365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3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Oval 41"/>
          <p:cNvSpPr/>
          <p:nvPr/>
        </p:nvSpPr>
        <p:spPr>
          <a:xfrm>
            <a:off x="8945802" y="1414225"/>
            <a:ext cx="1562100" cy="15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Smaller size Designing</a:t>
            </a:r>
            <a:endParaRPr lang="en-US" sz="14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42"/>
          <p:cNvSpPr/>
          <p:nvPr/>
        </p:nvSpPr>
        <p:spPr>
          <a:xfrm>
            <a:off x="10305023" y="2012306"/>
            <a:ext cx="365937" cy="365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30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6" name="Straight Connector 43"/>
          <p:cNvCxnSpPr/>
          <p:nvPr/>
        </p:nvCxnSpPr>
        <p:spPr>
          <a:xfrm>
            <a:off x="8233418" y="2184640"/>
            <a:ext cx="648586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32"/>
          <p:cNvSpPr/>
          <p:nvPr/>
        </p:nvSpPr>
        <p:spPr>
          <a:xfrm flipH="1">
            <a:off x="10305023" y="4377148"/>
            <a:ext cx="796793" cy="492444"/>
          </a:xfrm>
          <a:prstGeom prst="wedgeRectCallout">
            <a:avLst>
              <a:gd name="adj1" fmla="val 45868"/>
              <a:gd name="adj2" fmla="val 83243"/>
            </a:avLst>
          </a:prstGeom>
          <a:solidFill>
            <a:schemeClr val="accent1"/>
          </a:solidFill>
          <a:ln>
            <a:noFill/>
          </a:ln>
          <a:effectLst>
            <a:outerShdw blurRad="381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9" name="Rectangle 19"/>
          <p:cNvSpPr/>
          <p:nvPr/>
        </p:nvSpPr>
        <p:spPr>
          <a:xfrm>
            <a:off x="10428310" y="4464410"/>
            <a:ext cx="794785" cy="34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NEW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3" grpId="0" animBg="1"/>
      <p:bldP spid="54" grpId="0" animBg="1"/>
      <p:bldP spid="54" grpId="1" animBg="1"/>
      <p:bldP spid="55" grpId="0" animBg="1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技术优势和创新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3397253" y="1899110"/>
            <a:ext cx="2595490" cy="51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j-ea"/>
                <a:ea typeface="+mj-ea"/>
              </a:rPr>
              <a:t>工作电压：</a:t>
            </a:r>
            <a:r>
              <a:rPr lang="en-US" altLang="zh-TW" sz="1600" dirty="0">
                <a:latin typeface="+mj-ea"/>
                <a:ea typeface="+mj-ea"/>
              </a:rPr>
              <a:t>400WV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10" name="Rectangle 38"/>
          <p:cNvSpPr/>
          <p:nvPr/>
        </p:nvSpPr>
        <p:spPr>
          <a:xfrm>
            <a:off x="567174" y="2405919"/>
            <a:ext cx="3526442" cy="40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b="1" dirty="0">
                <a:solidFill>
                  <a:schemeClr val="tx2">
                    <a:lumMod val="75000"/>
                  </a:schemeClr>
                </a:solidFill>
              </a:rPr>
              <a:t>开发新能源应用电解液</a:t>
            </a:r>
            <a:endParaRPr lang="en-U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33"/>
          <p:cNvSpPr/>
          <p:nvPr/>
        </p:nvSpPr>
        <p:spPr>
          <a:xfrm>
            <a:off x="626259" y="3063239"/>
            <a:ext cx="2232351" cy="102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1200" dirty="0"/>
              <a:t>与一流供应团队合作开发高压电解液的电导度及闪火电压不断提升，可降低电容</a:t>
            </a:r>
            <a:r>
              <a:rPr lang="en-US" altLang="zh-CN" sz="1200" dirty="0"/>
              <a:t>ESR</a:t>
            </a:r>
            <a:r>
              <a:rPr lang="zh-CN" altLang="en-US" sz="1200" dirty="0"/>
              <a:t>值及耐电压能力</a:t>
            </a:r>
            <a:endParaRPr lang="en-US" sz="1200" dirty="0"/>
          </a:p>
        </p:txBody>
      </p:sp>
      <p:sp>
        <p:nvSpPr>
          <p:cNvPr id="16" name="Rectangle 42"/>
          <p:cNvSpPr/>
          <p:nvPr/>
        </p:nvSpPr>
        <p:spPr>
          <a:xfrm>
            <a:off x="632779" y="4598540"/>
            <a:ext cx="2226491" cy="665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sz="1200" dirty="0"/>
              <a:t>更能确保整机的</a:t>
            </a:r>
            <a:r>
              <a:rPr lang="en-US" altLang="zh-CN" sz="1200" dirty="0"/>
              <a:t>EMI</a:t>
            </a:r>
            <a:r>
              <a:rPr lang="zh-CN" altLang="en-US" sz="1200" dirty="0"/>
              <a:t>测试及耐电压测试</a:t>
            </a:r>
            <a:endParaRPr lang="en-US" sz="1200" dirty="0"/>
          </a:p>
        </p:txBody>
      </p:sp>
      <p:cxnSp>
        <p:nvCxnSpPr>
          <p:cNvPr id="17" name="Straight Connector 43"/>
          <p:cNvCxnSpPr/>
          <p:nvPr/>
        </p:nvCxnSpPr>
        <p:spPr>
          <a:xfrm flipV="1">
            <a:off x="1743845" y="4199139"/>
            <a:ext cx="0" cy="267063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/>
          <p:cNvGraphicFramePr/>
          <p:nvPr/>
        </p:nvGraphicFramePr>
        <p:xfrm>
          <a:off x="3480314" y="2458426"/>
          <a:ext cx="3605530" cy="318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7246637" y="2458426"/>
          <a:ext cx="3805555" cy="318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33"/>
          <p:cNvSpPr/>
          <p:nvPr/>
        </p:nvSpPr>
        <p:spPr>
          <a:xfrm>
            <a:off x="3407192" y="5700680"/>
            <a:ext cx="7853843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现有整机设计对一次侧高压电容的耐电压高，但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ESR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值低，故对电解液的要求是电导度高且闪火电压也要高，以满足整机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EMI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与耐雷击要求。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00318" y="596873"/>
            <a:ext cx="3057247" cy="767857"/>
            <a:chOff x="6000318" y="596873"/>
            <a:chExt cx="3057247" cy="767857"/>
          </a:xfrm>
        </p:grpSpPr>
        <p:sp>
          <p:nvSpPr>
            <p:cNvPr id="52" name="TextBox 51"/>
            <p:cNvSpPr txBox="1"/>
            <p:nvPr/>
          </p:nvSpPr>
          <p:spPr>
            <a:xfrm>
              <a:off x="6000318" y="779955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技术优势和创新</a:t>
              </a:r>
              <a:endParaRPr 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21584" y="596873"/>
              <a:ext cx="15167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tx2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CHENGXING ELECTRONIC</a:t>
              </a:r>
              <a:endPara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077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000318" y="2038301"/>
            <a:ext cx="5410685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</a:rPr>
              <a:t>研究方向：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实现铝电解电容器小型化、细长型、阻燃、安全；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</a:rPr>
              <a:t>核心技术：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公司拥有耐高纹波、耐高温（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130℃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）、耐高频低阻抗、长寿命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(105℃12000h)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等核心技术。产品阻燃、耐冲击振动将成为公司新的核心技术。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1076" y="3949851"/>
            <a:ext cx="4557824" cy="309795"/>
            <a:chOff x="6111076" y="3949851"/>
            <a:chExt cx="4557824" cy="309795"/>
          </a:xfrm>
        </p:grpSpPr>
        <p:sp>
          <p:nvSpPr>
            <p:cNvPr id="76" name="Rounded Rectangle 75"/>
            <p:cNvSpPr/>
            <p:nvPr/>
          </p:nvSpPr>
          <p:spPr>
            <a:xfrm>
              <a:off x="6111077" y="3949851"/>
              <a:ext cx="4557823" cy="30979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111076" y="3949851"/>
              <a:ext cx="4364573" cy="30979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专利</a:t>
              </a:r>
              <a:r>
                <a:rPr lang="en-US" altLang="zh-CN" sz="1200" dirty="0">
                  <a:solidFill>
                    <a:schemeClr val="bg1"/>
                  </a:solidFill>
                </a:rPr>
                <a:t>22</a:t>
              </a:r>
              <a:r>
                <a:rPr lang="zh-CN" altLang="en-US" sz="1200" dirty="0">
                  <a:solidFill>
                    <a:schemeClr val="bg1"/>
                  </a:solidFill>
                </a:rPr>
                <a:t>项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1076" y="5021687"/>
            <a:ext cx="4557824" cy="309795"/>
            <a:chOff x="6111076" y="5021687"/>
            <a:chExt cx="4557824" cy="309795"/>
          </a:xfrm>
        </p:grpSpPr>
        <p:sp>
          <p:nvSpPr>
            <p:cNvPr id="82" name="Rounded Rectangle 81"/>
            <p:cNvSpPr/>
            <p:nvPr/>
          </p:nvSpPr>
          <p:spPr>
            <a:xfrm>
              <a:off x="6111077" y="5021687"/>
              <a:ext cx="4557823" cy="309795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111076" y="5021687"/>
              <a:ext cx="3237109" cy="30979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实用型专利</a:t>
              </a:r>
              <a:r>
                <a:rPr lang="en-US" altLang="zh-CN" sz="1200" dirty="0">
                  <a:solidFill>
                    <a:schemeClr val="bg1"/>
                  </a:solidFill>
                </a:rPr>
                <a:t>19</a:t>
              </a:r>
              <a:r>
                <a:rPr lang="zh-CN" altLang="en-US" sz="1200" dirty="0">
                  <a:solidFill>
                    <a:schemeClr val="bg1"/>
                  </a:solidFill>
                </a:rPr>
                <a:t>项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077" y="4485769"/>
            <a:ext cx="4557823" cy="309795"/>
            <a:chOff x="6111077" y="4485769"/>
            <a:chExt cx="4557823" cy="309795"/>
          </a:xfrm>
        </p:grpSpPr>
        <p:sp>
          <p:nvSpPr>
            <p:cNvPr id="85" name="Rounded Rectangle 84"/>
            <p:cNvSpPr/>
            <p:nvPr/>
          </p:nvSpPr>
          <p:spPr>
            <a:xfrm>
              <a:off x="6111077" y="4485769"/>
              <a:ext cx="4557823" cy="309795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111077" y="4485769"/>
              <a:ext cx="1177490" cy="3097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发明专利</a:t>
              </a:r>
              <a:r>
                <a:rPr lang="en-US" altLang="zh-CN" sz="1200" dirty="0">
                  <a:solidFill>
                    <a:schemeClr val="bg1"/>
                  </a:solidFill>
                </a:rPr>
                <a:t>3</a:t>
              </a:r>
              <a:r>
                <a:rPr lang="zh-CN" altLang="en-US" sz="1200" dirty="0">
                  <a:solidFill>
                    <a:schemeClr val="bg1"/>
                  </a:solidFill>
                </a:rPr>
                <a:t>项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6" y="0"/>
            <a:ext cx="5180736" cy="68580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原材料合作商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940515" y="2488165"/>
            <a:ext cx="2684948" cy="3304588"/>
            <a:chOff x="3695616" y="2133600"/>
            <a:chExt cx="1814624" cy="3304588"/>
          </a:xfrm>
        </p:grpSpPr>
        <p:sp>
          <p:nvSpPr>
            <p:cNvPr id="13" name="Rectangle 17"/>
            <p:cNvSpPr/>
            <p:nvPr/>
          </p:nvSpPr>
          <p:spPr>
            <a:xfrm>
              <a:off x="3695616" y="2133600"/>
              <a:ext cx="1814623" cy="649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铝箔</a:t>
              </a:r>
              <a:endParaRPr lang="en-US" sz="1000" dirty="0"/>
            </a:p>
          </p:txBody>
        </p:sp>
        <p:sp>
          <p:nvSpPr>
            <p:cNvPr id="17" name="Rectangle 19"/>
            <p:cNvSpPr/>
            <p:nvPr/>
          </p:nvSpPr>
          <p:spPr>
            <a:xfrm>
              <a:off x="3695617" y="5252484"/>
              <a:ext cx="1814623" cy="1857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2"/>
            <p:cNvSpPr/>
            <p:nvPr/>
          </p:nvSpPr>
          <p:spPr>
            <a:xfrm>
              <a:off x="3695617" y="2782824"/>
              <a:ext cx="1814623" cy="24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3720591" y="2488165"/>
            <a:ext cx="1814624" cy="3304588"/>
            <a:chOff x="5605369" y="2133600"/>
            <a:chExt cx="1814624" cy="3304588"/>
          </a:xfrm>
        </p:grpSpPr>
        <p:sp>
          <p:nvSpPr>
            <p:cNvPr id="20" name="Rectangle 30"/>
            <p:cNvSpPr/>
            <p:nvPr/>
          </p:nvSpPr>
          <p:spPr>
            <a:xfrm>
              <a:off x="5605369" y="2133600"/>
              <a:ext cx="1814623" cy="649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电解纸</a:t>
              </a:r>
              <a:endParaRPr lang="en-US" sz="1000" dirty="0"/>
            </a:p>
          </p:txBody>
        </p:sp>
        <p:sp>
          <p:nvSpPr>
            <p:cNvPr id="28" name="Rectangle 32"/>
            <p:cNvSpPr/>
            <p:nvPr/>
          </p:nvSpPr>
          <p:spPr>
            <a:xfrm>
              <a:off x="5605370" y="5252484"/>
              <a:ext cx="1814623" cy="1857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7"/>
            <p:cNvSpPr/>
            <p:nvPr/>
          </p:nvSpPr>
          <p:spPr>
            <a:xfrm>
              <a:off x="5605370" y="2782824"/>
              <a:ext cx="1814623" cy="24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16"/>
          <p:cNvGrpSpPr/>
          <p:nvPr/>
        </p:nvGrpSpPr>
        <p:grpSpPr>
          <a:xfrm>
            <a:off x="5630344" y="2488165"/>
            <a:ext cx="1814624" cy="3304588"/>
            <a:chOff x="7515122" y="2133600"/>
            <a:chExt cx="1814624" cy="3304588"/>
          </a:xfrm>
        </p:grpSpPr>
        <p:sp>
          <p:nvSpPr>
            <p:cNvPr id="32" name="Rectangle 37"/>
            <p:cNvSpPr/>
            <p:nvPr/>
          </p:nvSpPr>
          <p:spPr>
            <a:xfrm>
              <a:off x="7515122" y="2133600"/>
              <a:ext cx="1814623" cy="6492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铝壳</a:t>
              </a:r>
              <a:endParaRPr lang="en-US" sz="1000" dirty="0"/>
            </a:p>
          </p:txBody>
        </p:sp>
        <p:sp>
          <p:nvSpPr>
            <p:cNvPr id="37" name="Rectangle 39"/>
            <p:cNvSpPr/>
            <p:nvPr/>
          </p:nvSpPr>
          <p:spPr>
            <a:xfrm>
              <a:off x="7515123" y="5252484"/>
              <a:ext cx="1814623" cy="1857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6"/>
            <p:cNvSpPr/>
            <p:nvPr/>
          </p:nvSpPr>
          <p:spPr>
            <a:xfrm>
              <a:off x="7515123" y="2782824"/>
              <a:ext cx="1814623" cy="24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20"/>
          <p:cNvGrpSpPr/>
          <p:nvPr/>
        </p:nvGrpSpPr>
        <p:grpSpPr>
          <a:xfrm>
            <a:off x="7540098" y="2488165"/>
            <a:ext cx="1814624" cy="3304588"/>
            <a:chOff x="9424876" y="2133600"/>
            <a:chExt cx="1814624" cy="3304588"/>
          </a:xfrm>
        </p:grpSpPr>
        <p:sp>
          <p:nvSpPr>
            <p:cNvPr id="41" name="Rectangle 44"/>
            <p:cNvSpPr/>
            <p:nvPr/>
          </p:nvSpPr>
          <p:spPr>
            <a:xfrm>
              <a:off x="9424876" y="2133600"/>
              <a:ext cx="1814623" cy="6492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电解液</a:t>
              </a:r>
              <a:endParaRPr lang="en-US" sz="1000" dirty="0"/>
            </a:p>
          </p:txBody>
        </p:sp>
        <p:sp>
          <p:nvSpPr>
            <p:cNvPr id="46" name="Rectangle 46"/>
            <p:cNvSpPr/>
            <p:nvPr/>
          </p:nvSpPr>
          <p:spPr>
            <a:xfrm>
              <a:off x="9424877" y="5252484"/>
              <a:ext cx="1814623" cy="1857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24877" y="2782824"/>
              <a:ext cx="1814623" cy="24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20"/>
          <p:cNvGrpSpPr/>
          <p:nvPr/>
        </p:nvGrpSpPr>
        <p:grpSpPr>
          <a:xfrm>
            <a:off x="9453548" y="2488165"/>
            <a:ext cx="1814624" cy="3304589"/>
            <a:chOff x="9424876" y="2133600"/>
            <a:chExt cx="1814624" cy="3304589"/>
          </a:xfrm>
        </p:grpSpPr>
        <p:sp>
          <p:nvSpPr>
            <p:cNvPr id="59" name="Rectangle 44"/>
            <p:cNvSpPr/>
            <p:nvPr/>
          </p:nvSpPr>
          <p:spPr>
            <a:xfrm>
              <a:off x="9424876" y="2133600"/>
              <a:ext cx="1814623" cy="6492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胶粒、套管</a:t>
              </a:r>
              <a:endParaRPr lang="en-US" sz="1000" dirty="0"/>
            </a:p>
          </p:txBody>
        </p:sp>
        <p:sp>
          <p:nvSpPr>
            <p:cNvPr id="64" name="Rectangle 46"/>
            <p:cNvSpPr/>
            <p:nvPr/>
          </p:nvSpPr>
          <p:spPr>
            <a:xfrm>
              <a:off x="9424877" y="5252485"/>
              <a:ext cx="1814623" cy="1857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43"/>
            <p:cNvSpPr/>
            <p:nvPr/>
          </p:nvSpPr>
          <p:spPr>
            <a:xfrm>
              <a:off x="9424877" y="2782824"/>
              <a:ext cx="1814623" cy="24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41"/>
          <p:cNvSpPr/>
          <p:nvPr/>
        </p:nvSpPr>
        <p:spPr>
          <a:xfrm>
            <a:off x="862496" y="1963956"/>
            <a:ext cx="4426393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国内外行业专业的原材料供应链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图片 2" descr="th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37945" y="3340974"/>
            <a:ext cx="1125193" cy="504577"/>
          </a:xfrm>
          <a:prstGeom prst="rect">
            <a:avLst/>
          </a:prstGeom>
        </p:spPr>
      </p:pic>
      <p:pic>
        <p:nvPicPr>
          <p:cNvPr id="4" name="图片 3" descr="}95ZC{OY(NA7P_FC8DFV0TU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779" y="3304209"/>
            <a:ext cx="657883" cy="596770"/>
          </a:xfrm>
          <a:prstGeom prst="rect">
            <a:avLst/>
          </a:prstGeom>
        </p:spPr>
      </p:pic>
      <p:pic>
        <p:nvPicPr>
          <p:cNvPr id="7" name="图片 6" descr="铝箔-2"/>
          <p:cNvPicPr>
            <a:picLocks noChangeAspect="1"/>
          </p:cNvPicPr>
          <p:nvPr/>
        </p:nvPicPr>
        <p:blipFill rotWithShape="1">
          <a:blip r:embed="rId3"/>
          <a:srcRect l="14120" t="282" r="22320" b="-282"/>
          <a:stretch>
            <a:fillRect/>
          </a:stretch>
        </p:blipFill>
        <p:spPr>
          <a:xfrm>
            <a:off x="2579212" y="3959678"/>
            <a:ext cx="765105" cy="595493"/>
          </a:xfrm>
          <a:prstGeom prst="rect">
            <a:avLst/>
          </a:prstGeom>
        </p:spPr>
      </p:pic>
      <p:pic>
        <p:nvPicPr>
          <p:cNvPr id="8" name="图片 7" descr="X72NFWRH7XK15OOWOKUG~[Y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027" y="3930276"/>
            <a:ext cx="1312111" cy="460023"/>
          </a:xfrm>
          <a:prstGeom prst="rect">
            <a:avLst/>
          </a:prstGeom>
        </p:spPr>
      </p:pic>
      <p:pic>
        <p:nvPicPr>
          <p:cNvPr id="9" name="图片 8" descr="宏远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118" y="4382332"/>
            <a:ext cx="1245108" cy="547054"/>
          </a:xfrm>
          <a:prstGeom prst="rect">
            <a:avLst/>
          </a:prstGeom>
        </p:spPr>
      </p:pic>
      <p:pic>
        <p:nvPicPr>
          <p:cNvPr id="10" name="图片 9" descr="铝箔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856" y="4722599"/>
            <a:ext cx="1069183" cy="718191"/>
          </a:xfrm>
          <a:prstGeom prst="rect">
            <a:avLst/>
          </a:prstGeom>
        </p:spPr>
      </p:pic>
      <p:pic>
        <p:nvPicPr>
          <p:cNvPr id="12" name="图片 11" descr="}YEQD]Q]1G{JQENL5J}H6HR"/>
          <p:cNvPicPr>
            <a:picLocks noChangeAspect="1"/>
          </p:cNvPicPr>
          <p:nvPr/>
        </p:nvPicPr>
        <p:blipFill rotWithShape="1">
          <a:blip r:embed="rId7" cstate="print"/>
          <a:srcRect l="3709" t="2386" r="1740"/>
          <a:stretch>
            <a:fillRect/>
          </a:stretch>
        </p:blipFill>
        <p:spPr>
          <a:xfrm>
            <a:off x="1328115" y="4951241"/>
            <a:ext cx="941252" cy="527959"/>
          </a:xfrm>
          <a:prstGeom prst="rect">
            <a:avLst/>
          </a:prstGeom>
        </p:spPr>
      </p:pic>
      <p:pic>
        <p:nvPicPr>
          <p:cNvPr id="14" name="图片 13" descr="K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447" y="3430746"/>
            <a:ext cx="1484081" cy="497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158" y="4046338"/>
            <a:ext cx="981332" cy="658310"/>
          </a:xfrm>
          <a:prstGeom prst="rect">
            <a:avLst/>
          </a:prstGeom>
        </p:spPr>
      </p:pic>
      <p:pic>
        <p:nvPicPr>
          <p:cNvPr id="21" name="图片 20" descr="VK4N[AP1I2MJXXB_45936AO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37517" y="4969057"/>
            <a:ext cx="1169686" cy="286904"/>
          </a:xfrm>
          <a:prstGeom prst="rect">
            <a:avLst/>
          </a:prstGeom>
        </p:spPr>
      </p:pic>
      <p:pic>
        <p:nvPicPr>
          <p:cNvPr id="22" name="图片 21" descr="奥星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5339" y="3518030"/>
            <a:ext cx="1364631" cy="575792"/>
          </a:xfrm>
          <a:prstGeom prst="rect">
            <a:avLst/>
          </a:prstGeom>
        </p:spPr>
      </p:pic>
      <p:pic>
        <p:nvPicPr>
          <p:cNvPr id="30" name="图片 29" descr="铝壳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0082" y="4221797"/>
            <a:ext cx="1364631" cy="767441"/>
          </a:xfrm>
          <a:prstGeom prst="rect">
            <a:avLst/>
          </a:prstGeom>
        </p:spPr>
      </p:pic>
      <p:pic>
        <p:nvPicPr>
          <p:cNvPr id="33" name="图片 32" descr="KYG0U~2{A_@KH5AQ{O4~KPU"/>
          <p:cNvPicPr>
            <a:picLocks noChangeAspect="1"/>
          </p:cNvPicPr>
          <p:nvPr/>
        </p:nvPicPr>
        <p:blipFill>
          <a:blip r:embed="rId13" cstate="print">
            <a:lum bright="18000"/>
          </a:blip>
          <a:stretch>
            <a:fillRect/>
          </a:stretch>
        </p:blipFill>
        <p:spPr>
          <a:xfrm>
            <a:off x="7688624" y="3581196"/>
            <a:ext cx="1487257" cy="567781"/>
          </a:xfrm>
          <a:prstGeom prst="rect">
            <a:avLst/>
          </a:prstGeom>
        </p:spPr>
      </p:pic>
      <p:pic>
        <p:nvPicPr>
          <p:cNvPr id="34" name="图片 33" descr="久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7576" y="4293070"/>
            <a:ext cx="1349643" cy="700599"/>
          </a:xfrm>
          <a:prstGeom prst="rect">
            <a:avLst/>
          </a:prstGeom>
        </p:spPr>
      </p:pic>
      <p:pic>
        <p:nvPicPr>
          <p:cNvPr id="51" name="图片 50" descr="联华鑫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8856" y="3540730"/>
            <a:ext cx="1404006" cy="671166"/>
          </a:xfrm>
          <a:prstGeom prst="rect">
            <a:avLst/>
          </a:prstGeom>
        </p:spPr>
      </p:pic>
      <p:pic>
        <p:nvPicPr>
          <p:cNvPr id="55" name="图片 54" descr="套管-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5182" y="4368054"/>
            <a:ext cx="1066408" cy="68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质量管理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7758955" y="3522579"/>
            <a:ext cx="1969836" cy="2387960"/>
          </a:xfrm>
          <a:prstGeom prst="rightArrow">
            <a:avLst>
              <a:gd name="adj1" fmla="val 71160"/>
              <a:gd name="adj2" fmla="val 35249"/>
            </a:avLst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304800" rIns="121920" bIns="304800" rtlCol="0" anchor="b" anchorCtr="0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</a:rPr>
              <a:t>品质“零”缺陷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13107" y="2092606"/>
            <a:ext cx="4426393" cy="103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承兴电子自主开发品质数据采集分析品质系统，自动获取数据进行制程以及产品能力分析，建立完善的质量保证体系，条码扫描管理系统，优化内外部沟通渠道，追求“零”缺陷产品的控制方法，提供客户满意产品！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6043885" y="3867783"/>
            <a:ext cx="1969836" cy="1697553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304800" rIns="121920" bIns="304800" rtlCol="0" anchor="b" anchorCtr="0"/>
          <a:lstStyle/>
          <a:p>
            <a:pPr algn="ctr"/>
            <a:endParaRPr lang="en-US" altLang="zh-CN" sz="1200" dirty="0">
              <a:solidFill>
                <a:srgbClr val="FFFFFF"/>
              </a:solidFill>
            </a:endParaRPr>
          </a:p>
          <a:p>
            <a:pPr algn="ctr"/>
            <a:endParaRPr lang="en-US" altLang="zh-CN" sz="1200" dirty="0">
              <a:solidFill>
                <a:srgbClr val="FFFFFF"/>
              </a:solidFill>
            </a:endParaRPr>
          </a:p>
          <a:p>
            <a:pPr algn="ctr"/>
            <a:endParaRPr lang="en-US" altLang="zh-CN" sz="1200" dirty="0">
              <a:solidFill>
                <a:srgbClr val="FFFFFF"/>
              </a:solidFill>
            </a:endParaRPr>
          </a:p>
          <a:p>
            <a:pPr algn="ctr"/>
            <a:endParaRPr lang="en-US" altLang="zh-CN" sz="1200" dirty="0">
              <a:solidFill>
                <a:srgbClr val="FFFFFF"/>
              </a:solidFill>
            </a:endParaRPr>
          </a:p>
          <a:p>
            <a:pPr algn="ctr"/>
            <a:r>
              <a:rPr lang="zh-CN" altLang="en-US" sz="1200" dirty="0">
                <a:solidFill>
                  <a:srgbClr val="FFFFFF"/>
                </a:solidFill>
              </a:rPr>
              <a:t>品质自动数据</a:t>
            </a:r>
            <a:endParaRPr lang="en-US" altLang="zh-CN" sz="1200" dirty="0">
              <a:solidFill>
                <a:srgbClr val="FFFFFF"/>
              </a:solidFill>
            </a:endParaRPr>
          </a:p>
          <a:p>
            <a:pPr algn="ctr"/>
            <a:r>
              <a:rPr lang="zh-CN" altLang="en-US" sz="1200" dirty="0">
                <a:solidFill>
                  <a:srgbClr val="FFFFFF"/>
                </a:solidFill>
              </a:rPr>
              <a:t>采集系统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4353593" y="3867783"/>
            <a:ext cx="1969836" cy="1697553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304800" rIns="121920" bIns="304800" rtlCol="0" anchor="b" anchorCtr="0"/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</a:rPr>
              <a:t>条码系统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4348353" y="2171700"/>
            <a:ext cx="1721881" cy="169608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304800" rIns="121920" bIns="304800" rtlCol="0" anchor="b" anchorCtr="0"/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</a:rPr>
              <a:t>精益生产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2642792" y="2171700"/>
            <a:ext cx="1969836" cy="1697553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304800" rIns="121920" bIns="304800" rtlCol="0" anchor="b" anchorCtr="0"/>
          <a:lstStyle/>
          <a:p>
            <a:pPr algn="ctr"/>
            <a:r>
              <a:rPr lang="en-US" altLang="zh-CN" sz="1400" dirty="0">
                <a:solidFill>
                  <a:srgbClr val="FFFFFF"/>
                </a:solidFill>
              </a:rPr>
              <a:t>ERP</a:t>
            </a:r>
            <a:r>
              <a:rPr lang="zh-CN" altLang="en-US" sz="1400" dirty="0">
                <a:solidFill>
                  <a:srgbClr val="FFFFFF"/>
                </a:solidFill>
              </a:rPr>
              <a:t>系统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952500" y="2171700"/>
            <a:ext cx="1969836" cy="1697553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304800" rIns="121920" bIns="304800" rtlCol="0" anchor="b" anchorCtr="0"/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</a:rPr>
              <a:t>标准化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5" y="2627647"/>
            <a:ext cx="497293" cy="49729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45" y="2592134"/>
            <a:ext cx="562173" cy="56217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9" y="2575291"/>
            <a:ext cx="620713" cy="62071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47" y="4426412"/>
            <a:ext cx="474273" cy="37640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6" y="4325311"/>
            <a:ext cx="479985" cy="47998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40" y="4395349"/>
            <a:ext cx="437899" cy="437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国际管理体系认证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92778" y="5703390"/>
            <a:ext cx="5760861" cy="609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2020</a:t>
            </a:r>
            <a:r>
              <a:rPr lang="zh-CN" altLang="en-US" sz="15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年计划申请认证体系： 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有害物质管理（ 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HSPM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）：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QC080000       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职业安全健康（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OSHMS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）：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ISO45001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2" name="Picture Placeholder 3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3754" y="1700198"/>
            <a:ext cx="2546764" cy="3514535"/>
          </a:xfrm>
        </p:spPr>
      </p:pic>
      <p:sp>
        <p:nvSpPr>
          <p:cNvPr id="23" name="Rectangle 17"/>
          <p:cNvSpPr/>
          <p:nvPr/>
        </p:nvSpPr>
        <p:spPr>
          <a:xfrm>
            <a:off x="1401582" y="5252058"/>
            <a:ext cx="293029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IATF16949:2016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Rectangle 17"/>
          <p:cNvSpPr/>
          <p:nvPr/>
        </p:nvSpPr>
        <p:spPr>
          <a:xfrm>
            <a:off x="4624591" y="5252058"/>
            <a:ext cx="293029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ISO9001:2015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8" name="Rectangle 17"/>
          <p:cNvSpPr/>
          <p:nvPr/>
        </p:nvSpPr>
        <p:spPr>
          <a:xfrm>
            <a:off x="7853324" y="5252058"/>
            <a:ext cx="293029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ISO14001:2015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2" name="Picture Placeholder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286" y="1689312"/>
            <a:ext cx="2546764" cy="351453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3" name="Picture Placeholder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354" y="1700198"/>
            <a:ext cx="2546764" cy="3514535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0366" y="2682410"/>
            <a:ext cx="3355981" cy="267919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品质自动数据采集系统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Placeholder 6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3182" y="2682410"/>
            <a:ext cx="3355981" cy="2679191"/>
          </a:xfrm>
        </p:spPr>
      </p:pic>
      <p:pic>
        <p:nvPicPr>
          <p:cNvPr id="103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751" y="2682410"/>
            <a:ext cx="3355981" cy="2679191"/>
          </a:xfrm>
        </p:spPr>
      </p:pic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483605"/>
            <a:ext cx="3373542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铝箔测试系统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铝箔耐压、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时间、比容的数据自动数据采集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7752805" y="5483605"/>
            <a:ext cx="3373542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电容特性测试系统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电容特性检测数据自动读取，并进行数据分析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箭头: 上弧形 2"/>
          <p:cNvSpPr/>
          <p:nvPr/>
        </p:nvSpPr>
        <p:spPr>
          <a:xfrm>
            <a:off x="2481943" y="1940626"/>
            <a:ext cx="2669488" cy="74178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战略和定位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884069" y="5312748"/>
            <a:ext cx="5472852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/>
                </a:solidFill>
              </a:rPr>
              <a:t>愿景：建百年企业，创百年承兴！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愿景陈述：愿景是我们的方向，它就像灯塔一样，但我们深知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想要实现愿景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绝不是一朝一夕的事，需要付出不懈的努力和持续创新，定下这愿景，我们极具认真的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我们将为此艰苦奋斗着。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27305" y="5312748"/>
            <a:ext cx="367441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/>
                </a:solidFill>
              </a:rPr>
              <a:t>使命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为全球提供具有竞争力的电解电容器而努力创新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Placeholder 3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684" y="2255962"/>
            <a:ext cx="10023041" cy="2865963"/>
          </a:xfrm>
        </p:spPr>
      </p:pic>
      <p:sp>
        <p:nvSpPr>
          <p:cNvPr id="16" name="Rectangle 35"/>
          <p:cNvSpPr/>
          <p:nvPr/>
        </p:nvSpPr>
        <p:spPr>
          <a:xfrm>
            <a:off x="893400" y="1760321"/>
            <a:ext cx="1118255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企业文化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2287" y="3459585"/>
            <a:ext cx="6097554" cy="45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为全球提供具有竞争力的电解电容器而努力创新</a:t>
            </a:r>
            <a:r>
              <a:rPr lang="en-US" altLang="zh-CN" sz="2000" dirty="0">
                <a:solidFill>
                  <a:schemeClr val="bg1"/>
                </a:solidFill>
              </a:rPr>
              <a:t>!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8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751" y="2558490"/>
            <a:ext cx="3355981" cy="2679191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9" name="Picture Placeholder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3868" y="2558490"/>
            <a:ext cx="3355981" cy="267919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品质自动数据采集系统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电容尺寸测试系统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电容尺寸测量检测数据传输至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ERP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系统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信赖性测试系统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电容信赖性数据收集分析系统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Placeholder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849" y="2558490"/>
            <a:ext cx="3355981" cy="267919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箭头: 上弧形 6"/>
          <p:cNvSpPr/>
          <p:nvPr/>
        </p:nvSpPr>
        <p:spPr>
          <a:xfrm>
            <a:off x="6363478" y="1816706"/>
            <a:ext cx="2669488" cy="74178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0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2409" y="2561110"/>
            <a:ext cx="3367698" cy="267395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4" name="Picture Placeholder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3008" y="2561110"/>
            <a:ext cx="3349419" cy="267395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Placeholder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814" y="2555871"/>
            <a:ext cx="3367699" cy="2679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高精密检测设备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天瑞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EDX18001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环保分析仪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可检测环保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ROHS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六项和卤素含量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4409933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电解液测试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PH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、电导度和闪火电压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8247327" y="5362305"/>
            <a:ext cx="337354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蔡司显微镜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200#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检测钉花大小 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钉花与铝箔咬合度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管控目的：控制产品开路和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ESR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大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4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7327" y="2550632"/>
            <a:ext cx="3367699" cy="2679192"/>
          </a:xfrm>
        </p:spPr>
      </p:pic>
      <p:pic>
        <p:nvPicPr>
          <p:cNvPr id="24" name="Picture Placeholder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150" y="2555871"/>
            <a:ext cx="3367699" cy="267919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8" name="Picture Placeholder 6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91" y="2555871"/>
            <a:ext cx="3367699" cy="2673953"/>
          </a:xfrm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高精密检测设备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电解纸耐压测试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二次元光学检测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量测铝箔裁切后毛刺长度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管控目的：控制产线产品爆炸或者短路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8247327" y="5362305"/>
            <a:ext cx="337354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X-RAY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透视芯包卷绕后铝箔和电解纸品正度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透视产品组装后产品密封性以及产品空隙率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7327" y="2561108"/>
            <a:ext cx="3367698" cy="267395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Placeholder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151" y="2561108"/>
            <a:ext cx="3367698" cy="267395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8" name="Picture Placeholder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71" y="2561108"/>
            <a:ext cx="3367698" cy="267395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质量管理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高温负荷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纹波实验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高温储存实验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551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恒温恒湿实验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高低温冲击实验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8247327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雷击实验（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10KV)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172" y="2561108"/>
            <a:ext cx="3367698" cy="267395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质量管理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2239151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客户端应用分析实验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Placeholder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851" y="2563729"/>
            <a:ext cx="3349419" cy="267395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5" name="Picture Placeholder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8600" y="2561108"/>
            <a:ext cx="3349419" cy="267395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6" name="Rectangle 17"/>
          <p:cNvSpPr/>
          <p:nvPr/>
        </p:nvSpPr>
        <p:spPr>
          <a:xfrm>
            <a:off x="7799461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单体安全实验验证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箭头: 上弧形 6"/>
          <p:cNvSpPr/>
          <p:nvPr/>
        </p:nvSpPr>
        <p:spPr>
          <a:xfrm>
            <a:off x="2481943" y="1819331"/>
            <a:ext cx="2669488" cy="74178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6549" y="2558490"/>
            <a:ext cx="3367699" cy="267919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1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8009" y="2558490"/>
            <a:ext cx="3355981" cy="2679191"/>
          </a:xfrm>
        </p:spPr>
      </p:pic>
      <p:pic>
        <p:nvPicPr>
          <p:cNvPr id="4" name="Picture Placeholder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033" y="2558490"/>
            <a:ext cx="3355981" cy="2679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5347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equipment control-slitting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刀具管理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刀具按照裁切长度进行寿命管控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裁切机吸尘装置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清理裁切过程中铝箔表面残留铝粉屑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8247327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刷箔机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清理铝箔侧面残留铝粉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屑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5526" y="2561111"/>
            <a:ext cx="3355981" cy="2679191"/>
          </a:xfrm>
        </p:spPr>
      </p:pic>
      <p:pic>
        <p:nvPicPr>
          <p:cNvPr id="28" name="Picture Placeholder 6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4888" y="2561110"/>
            <a:ext cx="3355981" cy="2679192"/>
          </a:xfrm>
        </p:spPr>
      </p:pic>
      <p:pic>
        <p:nvPicPr>
          <p:cNvPr id="18" name="Picture Placeholder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71" y="2561110"/>
            <a:ext cx="3355981" cy="2679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质量管理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-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钉卷机（自主开发）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关键配件（钉针、剪刀、模板）寿命自动管控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设备保养周期、机台气压、吸力设备自动管控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预冲孔装置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降低钉接阻值、提升产品耐高压冲击能力、杜绝钉接造成的开路、短路故障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8247327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钉接厚度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100%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自动检验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494" y="2561109"/>
            <a:ext cx="3355981" cy="2679192"/>
          </a:xfrm>
        </p:spPr>
      </p:pic>
      <p:pic>
        <p:nvPicPr>
          <p:cNvPr id="28" name="Picture Placeholder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7109" y="2561109"/>
            <a:ext cx="3355981" cy="267919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Placeholder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10" y="2561109"/>
            <a:ext cx="3355981" cy="2679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质量管理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-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钉卷机（自主开发）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钉接花瓣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CCD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自动检测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刷箔吹吸装置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8247327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钉接模板吹吸尘装置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9933" y="2561110"/>
            <a:ext cx="3355981" cy="2679192"/>
          </a:xfrm>
        </p:spPr>
      </p:pic>
      <p:pic>
        <p:nvPicPr>
          <p:cNvPr id="17" name="Picture Placeholder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751" y="2561110"/>
            <a:ext cx="3355981" cy="2679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质量管理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-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钉卷机（自主开发）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过箔轨道吸尘装置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衬垫负箔工艺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提升产品负极耐纹波电压能力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0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751" y="2561110"/>
            <a:ext cx="3367699" cy="267919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4" name="Picture Placeholder 10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9933" y="2561110"/>
            <a:ext cx="3355981" cy="2679192"/>
          </a:xfrm>
        </p:spPr>
      </p:pic>
      <p:sp>
        <p:nvSpPr>
          <p:cNvPr id="52" name="TextBox 51"/>
          <p:cNvSpPr txBox="1"/>
          <p:nvPr/>
        </p:nvSpPr>
        <p:spPr>
          <a:xfrm>
            <a:off x="492640" y="779955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质量管理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-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智能老化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7"/>
          <p:cNvSpPr/>
          <p:nvPr/>
        </p:nvSpPr>
        <p:spPr>
          <a:xfrm>
            <a:off x="492639" y="1774263"/>
            <a:ext cx="11048331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68971" y="5362305"/>
            <a:ext cx="337354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智能老化分选机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收集产品特性 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zh-CN" sz="1200" dirty="0" err="1">
                <a:solidFill>
                  <a:schemeClr val="tx2">
                    <a:lumMod val="75000"/>
                  </a:schemeClr>
                </a:solidFill>
              </a:rPr>
              <a:t>Cap.,DF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LC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ESR </a:t>
            </a:r>
            <a:r>
              <a:rPr lang="en-US" altLang="zh-CN" sz="1200" dirty="0" err="1">
                <a:solidFill>
                  <a:schemeClr val="tx2">
                    <a:lumMod val="75000"/>
                  </a:schemeClr>
                </a:solidFill>
              </a:rPr>
              <a:t>ect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.)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测试数据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自动对产品数据进行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SPC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分析（</a:t>
            </a:r>
            <a:r>
              <a:rPr lang="en-US" altLang="zh-CN" sz="12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X-R  </a:t>
            </a:r>
            <a:r>
              <a:rPr lang="en-US" altLang="zh-CN" sz="1200" dirty="0" err="1">
                <a:solidFill>
                  <a:schemeClr val="tx2">
                    <a:lumMod val="75000"/>
                  </a:schemeClr>
                </a:solidFill>
              </a:rPr>
              <a:t>ect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）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4409933" y="5362305"/>
            <a:ext cx="337354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牛角智能老化烤箱：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记录每一个产品老化过程中微电压和微电流变化，通过变化的幅度提出内部有瑕疵的不良品；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Placeholder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4073" y="2561110"/>
            <a:ext cx="3367699" cy="2679192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18"/>
          <p:cNvSpPr/>
          <p:nvPr/>
        </p:nvSpPr>
        <p:spPr>
          <a:xfrm>
            <a:off x="7702039" y="0"/>
            <a:ext cx="448996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92640" y="779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数字承兴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3906" y="2045089"/>
            <a:ext cx="3976058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1</a:t>
            </a:r>
            <a:r>
              <a:rPr lang="en-US" altLang="zh-CN" b="1" dirty="0"/>
              <a:t> </a:t>
            </a:r>
            <a:r>
              <a:rPr lang="zh-CN" altLang="en-US" b="1" dirty="0"/>
              <a:t>个使命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为全球提供具有竞争力的电解电容器而努力创新！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36"/>
          <p:cNvSpPr/>
          <p:nvPr/>
        </p:nvSpPr>
        <p:spPr>
          <a:xfrm>
            <a:off x="513906" y="3000046"/>
            <a:ext cx="2720755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20</a:t>
            </a:r>
            <a:r>
              <a:rPr lang="en-US" altLang="zh-CN" b="1" dirty="0"/>
              <a:t> </a:t>
            </a:r>
            <a:r>
              <a:rPr lang="zh-CN" altLang="en-US" b="1" dirty="0"/>
              <a:t>余年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余年专注电解电容研发生产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6"/>
          <p:cNvSpPr/>
          <p:nvPr/>
        </p:nvSpPr>
        <p:spPr>
          <a:xfrm>
            <a:off x="513906" y="3948542"/>
            <a:ext cx="2303154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60</a:t>
            </a:r>
            <a:r>
              <a:rPr lang="en-US" altLang="zh-CN" b="1" dirty="0"/>
              <a:t> </a:t>
            </a:r>
            <a:r>
              <a:rPr lang="zh-CN" altLang="en-US" b="1" dirty="0"/>
              <a:t>位专业销售服务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名销售团队在线服务客户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 36"/>
          <p:cNvSpPr/>
          <p:nvPr/>
        </p:nvSpPr>
        <p:spPr>
          <a:xfrm>
            <a:off x="513906" y="4881603"/>
            <a:ext cx="2996344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40000</a:t>
            </a:r>
            <a:r>
              <a:rPr lang="en-US" altLang="zh-CN" b="1" dirty="0"/>
              <a:t> </a:t>
            </a:r>
            <a:r>
              <a:rPr lang="zh-CN" altLang="en-US" b="1" dirty="0"/>
              <a:t>平方米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万平方米厂房面积大型规模支撑产能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angle 36"/>
          <p:cNvSpPr/>
          <p:nvPr/>
        </p:nvSpPr>
        <p:spPr>
          <a:xfrm>
            <a:off x="4722337" y="2045089"/>
            <a:ext cx="1893178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400</a:t>
            </a:r>
            <a:r>
              <a:rPr lang="en-US" altLang="zh-CN" b="1" dirty="0"/>
              <a:t> </a:t>
            </a:r>
            <a:r>
              <a:rPr lang="zh-CN" altLang="en-US" b="1" dirty="0"/>
              <a:t>多家客户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涵盖多个领域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angle 36"/>
          <p:cNvSpPr/>
          <p:nvPr/>
        </p:nvSpPr>
        <p:spPr>
          <a:xfrm>
            <a:off x="4722337" y="2934732"/>
            <a:ext cx="2546211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5</a:t>
            </a:r>
            <a:r>
              <a:rPr lang="en-US" altLang="zh-CN" b="1" dirty="0"/>
              <a:t> </a:t>
            </a:r>
            <a:r>
              <a:rPr lang="zh-CN" altLang="en-US" b="1" dirty="0"/>
              <a:t>个生产基地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上下游整合并且产品配套齐全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Rectangle 36"/>
          <p:cNvSpPr/>
          <p:nvPr/>
        </p:nvSpPr>
        <p:spPr>
          <a:xfrm>
            <a:off x="4722337" y="3948542"/>
            <a:ext cx="1893178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15</a:t>
            </a:r>
            <a:r>
              <a:rPr lang="en-US" altLang="zh-CN" b="1" dirty="0"/>
              <a:t> </a:t>
            </a:r>
            <a:r>
              <a:rPr lang="zh-CN" altLang="en-US" b="1" dirty="0"/>
              <a:t>个销售服务点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营销网络遍布各省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4722337" y="4881603"/>
            <a:ext cx="1893178" cy="77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/>
              <a:t>40</a:t>
            </a:r>
            <a:r>
              <a:rPr lang="en-US" altLang="zh-CN" b="1" dirty="0"/>
              <a:t> </a:t>
            </a:r>
            <a:r>
              <a:rPr lang="zh-CN" altLang="en-US" b="1" dirty="0"/>
              <a:t>亿的产能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亿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年的生产能力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Rectangle 35"/>
          <p:cNvSpPr/>
          <p:nvPr/>
        </p:nvSpPr>
        <p:spPr>
          <a:xfrm>
            <a:off x="8266144" y="4573149"/>
            <a:ext cx="1893178" cy="11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公司价值观：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</a:rPr>
              <a:t>迎接变化、勇于创新；</a:t>
            </a:r>
            <a:endParaRPr lang="zh-CN" altLang="en-US" sz="13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</a:rPr>
              <a:t>成就客户、诚信负责；</a:t>
            </a:r>
            <a:endParaRPr lang="zh-CN" altLang="en-US" sz="13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</a:rPr>
              <a:t>自我批判、团队合作；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6" name="Rectangle 36"/>
          <p:cNvSpPr/>
          <p:nvPr/>
        </p:nvSpPr>
        <p:spPr>
          <a:xfrm>
            <a:off x="8294137" y="4131999"/>
            <a:ext cx="1893178" cy="42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承兴之道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3734" y="1697803"/>
            <a:ext cx="3200774" cy="2324562"/>
          </a:xfr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0" grpId="0"/>
      <p:bldP spid="31" grpId="0"/>
      <p:bldP spid="32" grpId="0"/>
      <p:bldP spid="34" grpId="0"/>
      <p:bldP spid="35" grpId="0"/>
      <p:bldP spid="38" grpId="0"/>
      <p:bldP spid="39" grpId="0"/>
      <p:bldP spid="33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产品环境管理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6371" y="2136189"/>
            <a:ext cx="2074852" cy="2074853"/>
            <a:chOff x="1879020" y="2171700"/>
            <a:chExt cx="2340950" cy="2340951"/>
          </a:xfrm>
        </p:grpSpPr>
        <p:sp>
          <p:nvSpPr>
            <p:cNvPr id="17" name="Oval 16"/>
            <p:cNvSpPr/>
            <p:nvPr/>
          </p:nvSpPr>
          <p:spPr>
            <a:xfrm>
              <a:off x="1879020" y="2171700"/>
              <a:ext cx="2340950" cy="2340951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01609" y="2171700"/>
              <a:ext cx="495773" cy="4957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>
                  <a:ea typeface="Roboto" panose="02000000000000000000" pitchFamily="2" charset="0"/>
                </a:rPr>
                <a:t>A</a:t>
              </a:r>
              <a:endParaRPr lang="en-US" sz="1300">
                <a:ea typeface="Roboto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1474" y="2895899"/>
              <a:ext cx="1696041" cy="570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600" b="1" dirty="0">
                  <a:solidFill>
                    <a:schemeClr val="bg1"/>
                  </a:solidFill>
                </a:rPr>
                <a:t>RoHS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45217" y="3783638"/>
            <a:ext cx="2074852" cy="2074853"/>
            <a:chOff x="2807866" y="3819149"/>
            <a:chExt cx="2340950" cy="2340951"/>
          </a:xfrm>
        </p:grpSpPr>
        <p:sp>
          <p:nvSpPr>
            <p:cNvPr id="16" name="Oval 15"/>
            <p:cNvSpPr/>
            <p:nvPr/>
          </p:nvSpPr>
          <p:spPr>
            <a:xfrm>
              <a:off x="2807866" y="3819149"/>
              <a:ext cx="2340950" cy="2340951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53043" y="4741738"/>
              <a:ext cx="495773" cy="495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>
                  <a:ea typeface="Roboto" panose="02000000000000000000" pitchFamily="2" charset="0"/>
                </a:rPr>
                <a:t>B</a:t>
              </a:r>
              <a:endParaRPr lang="en-US" sz="1300">
                <a:ea typeface="Roboto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30320" y="4543349"/>
              <a:ext cx="1696041" cy="570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600" b="1" dirty="0">
                  <a:solidFill>
                    <a:schemeClr val="bg1"/>
                  </a:solidFill>
                </a:rPr>
                <a:t>REACH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89851" y="3783638"/>
            <a:ext cx="2074852" cy="2074853"/>
            <a:chOff x="952500" y="3819149"/>
            <a:chExt cx="2340950" cy="2340951"/>
          </a:xfrm>
        </p:grpSpPr>
        <p:sp>
          <p:nvSpPr>
            <p:cNvPr id="15" name="Oval 14"/>
            <p:cNvSpPr/>
            <p:nvPr/>
          </p:nvSpPr>
          <p:spPr>
            <a:xfrm>
              <a:off x="952500" y="3819149"/>
              <a:ext cx="2340950" cy="234095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52500" y="4741738"/>
              <a:ext cx="495773" cy="4957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>
                  <a:ea typeface="Roboto" panose="02000000000000000000" pitchFamily="2" charset="0"/>
                </a:rPr>
                <a:t>C</a:t>
              </a:r>
              <a:endParaRPr lang="en-US" sz="1300">
                <a:ea typeface="Roboto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74954" y="4543349"/>
              <a:ext cx="1696041" cy="570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600" b="1" dirty="0">
                  <a:solidFill>
                    <a:schemeClr val="bg1"/>
                  </a:solidFill>
                </a:rPr>
                <a:t>HF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998345" y="2858473"/>
            <a:ext cx="5251803" cy="207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绿色承兴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承兴电子致力于爱护地球和可持续发展战略，公司积极提升节能降耗、设计符合国际要求的环保型产品，为“绿色地球”做出贡献。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公司已通过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ISO14001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环境管理体系认证，目前正推进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QC080000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有害物质管理体系认证；目前公司产品符合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RoHS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REACH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</a:rPr>
              <a:t>HF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。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另外公司污染废弃物均有专业资质的回收机构回收。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3421" y="3006903"/>
            <a:ext cx="5265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  <a:latin typeface="+mn-ea"/>
                <a:cs typeface="Open Sans" panose="020B0606030504020204" pitchFamily="34" charset="0"/>
              </a:rPr>
              <a:t>THANK YOU!</a:t>
            </a:r>
            <a:endParaRPr lang="en-US" sz="6000" b="1" dirty="0">
              <a:solidFill>
                <a:schemeClr val="bg2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755" y="3894952"/>
            <a:ext cx="218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n-ea"/>
                <a:cs typeface="Open Sans" panose="020B0606030504020204" pitchFamily="34" charset="0"/>
              </a:rPr>
              <a:t>CHENGXING ELECTRONIC</a:t>
            </a:r>
            <a:endParaRPr lang="en-US" sz="1200" b="1" dirty="0">
              <a:solidFill>
                <a:schemeClr val="bg2"/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集团分布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47"/>
          <p:cNvSpPr/>
          <p:nvPr/>
        </p:nvSpPr>
        <p:spPr>
          <a:xfrm>
            <a:off x="2952044" y="1870413"/>
            <a:ext cx="2867731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东莞市承兴电子有限公司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angle 80"/>
          <p:cNvSpPr/>
          <p:nvPr/>
        </p:nvSpPr>
        <p:spPr>
          <a:xfrm>
            <a:off x="2952044" y="2205928"/>
            <a:ext cx="2762956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地址：东莞市长安镇沙头沙区裕成路一号</a:t>
            </a:r>
            <a:endParaRPr lang="en-US" altLang="zh-CN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创立时间：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1998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人员：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700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人（承兴与承牌总人数）</a:t>
            </a:r>
            <a:endParaRPr lang="en-US" altLang="zh-CN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经营项目：铝电解电容研发 生产 销售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47"/>
          <p:cNvSpPr/>
          <p:nvPr/>
        </p:nvSpPr>
        <p:spPr>
          <a:xfrm>
            <a:off x="2952044" y="3445228"/>
            <a:ext cx="2867731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东莞市承牌实业有限公司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Rectangle 80"/>
          <p:cNvSpPr/>
          <p:nvPr/>
        </p:nvSpPr>
        <p:spPr>
          <a:xfrm>
            <a:off x="2952044" y="3844940"/>
            <a:ext cx="2762956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地址：东莞市长安镇沙头沙区裕成路一号</a:t>
            </a:r>
            <a:endParaRPr lang="en-US" altLang="zh-CN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创立时间：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人员：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700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人（承兴与承牌总人数）</a:t>
            </a:r>
            <a:endParaRPr lang="en-US" altLang="zh-CN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经营项目：铝电解电容研发 生产 销售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" name="Picture Placeholder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01" y="3442986"/>
            <a:ext cx="2137389" cy="137647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0" name="Rectangle 47"/>
          <p:cNvSpPr/>
          <p:nvPr/>
        </p:nvSpPr>
        <p:spPr>
          <a:xfrm>
            <a:off x="2952044" y="5096202"/>
            <a:ext cx="3536610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日科盛电子科技有限公司（铝箔厂）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80"/>
          <p:cNvSpPr/>
          <p:nvPr/>
        </p:nvSpPr>
        <p:spPr>
          <a:xfrm>
            <a:off x="2952044" y="5464902"/>
            <a:ext cx="2867731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地址：雅安市石棉县回隆镇竹马工业园区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收购时间：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2017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人员：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110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经营项目：中高压化成箔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3" name="Picture Placeholder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01" y="5024758"/>
            <a:ext cx="2137389" cy="137647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9" name="Rectangle 47"/>
          <p:cNvSpPr/>
          <p:nvPr/>
        </p:nvSpPr>
        <p:spPr>
          <a:xfrm>
            <a:off x="8543597" y="1869136"/>
            <a:ext cx="3099258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广东承兴印刷实业有限公司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80"/>
          <p:cNvSpPr/>
          <p:nvPr/>
        </p:nvSpPr>
        <p:spPr>
          <a:xfrm>
            <a:off x="8543597" y="2217886"/>
            <a:ext cx="3066410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地址：东莞市虎门镇路东社区新园北五路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号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创立时间：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2015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人员：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200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经营项目：彩页和包装印刷品等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177" y="1859611"/>
            <a:ext cx="2139605" cy="137647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2" name="Rectangle 47"/>
          <p:cNvSpPr/>
          <p:nvPr/>
        </p:nvSpPr>
        <p:spPr>
          <a:xfrm>
            <a:off x="8543597" y="3467615"/>
            <a:ext cx="3286802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东莞市胜牌电线电缆有限公司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80"/>
          <p:cNvSpPr/>
          <p:nvPr/>
        </p:nvSpPr>
        <p:spPr>
          <a:xfrm>
            <a:off x="8543597" y="3880952"/>
            <a:ext cx="3099258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地址：东莞市虎门镇路东社区新园南一路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号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创立时间：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2009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人员：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500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经营项目：电线和电线加工和生产销售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Placeholder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177" y="3442986"/>
            <a:ext cx="2139605" cy="1376479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" name="Picture Placeholder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178" y="5024759"/>
            <a:ext cx="2136122" cy="137423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0" name="Rectangle 47"/>
          <p:cNvSpPr/>
          <p:nvPr/>
        </p:nvSpPr>
        <p:spPr>
          <a:xfrm>
            <a:off x="8543597" y="5035885"/>
            <a:ext cx="3536610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汕头市承兴纺织厂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80"/>
          <p:cNvSpPr/>
          <p:nvPr/>
        </p:nvSpPr>
        <p:spPr>
          <a:xfrm>
            <a:off x="8543598" y="5444952"/>
            <a:ext cx="2800678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地址：汕头市潮南区陈店镇福谭村乐福路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创立时间：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2005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人员：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</a:rPr>
              <a:t>150</a:t>
            </a: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人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2">
                    <a:lumMod val="75000"/>
                  </a:schemeClr>
                </a:solidFill>
              </a:rPr>
              <a:t>经营项目：印染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Placeholder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40" y="1831037"/>
            <a:ext cx="2130772" cy="1376479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43903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企业信息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电解电容版块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82239" y="2925423"/>
            <a:ext cx="2059666" cy="83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公司地址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广东省东莞市长安镇沙头南区承兴高新工业园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96339" y="2925423"/>
            <a:ext cx="2059666" cy="6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创始人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蔡伟彬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62814" y="2925423"/>
            <a:ext cx="2059666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成立时间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1998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919350" y="2925423"/>
            <a:ext cx="2059666" cy="83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产品范围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</a:rPr>
              <a:t>铝电解电容、铝箔、电容专用设备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82239" y="4751929"/>
            <a:ext cx="2059666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注册商标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ChengX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Cheng 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96339" y="4751929"/>
            <a:ext cx="2059666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在职员工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1000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多人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62814" y="4751929"/>
            <a:ext cx="2059666" cy="6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铝电产能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亿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PCS/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919350" y="4751928"/>
            <a:ext cx="2059666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厂区建筑面积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40000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m² 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20" y="2361830"/>
            <a:ext cx="454501" cy="454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36" y="2341478"/>
            <a:ext cx="543395" cy="5224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92" y="2390595"/>
            <a:ext cx="530701" cy="5307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72" y="2346590"/>
            <a:ext cx="606721" cy="6067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39" y="4217452"/>
            <a:ext cx="491681" cy="491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30" y="4217452"/>
            <a:ext cx="509901" cy="50990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80" y="4217452"/>
            <a:ext cx="507113" cy="5071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62" y="4238625"/>
            <a:ext cx="568583" cy="5685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组织架构图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44" y="1358970"/>
            <a:ext cx="10280352" cy="51703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企业发展历程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1321024" y="3546321"/>
            <a:ext cx="1019807" cy="10198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1998</a:t>
            </a:r>
            <a:endParaRPr lang="en-US" sz="2000" b="1" dirty="0"/>
          </a:p>
        </p:txBody>
      </p:sp>
      <p:sp>
        <p:nvSpPr>
          <p:cNvPr id="24" name="Oval 23"/>
          <p:cNvSpPr/>
          <p:nvPr/>
        </p:nvSpPr>
        <p:spPr>
          <a:xfrm>
            <a:off x="3040507" y="3546321"/>
            <a:ext cx="1019807" cy="1019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1999</a:t>
            </a:r>
            <a:endParaRPr lang="en-US" sz="2000" b="1" dirty="0"/>
          </a:p>
        </p:txBody>
      </p:sp>
      <p:sp>
        <p:nvSpPr>
          <p:cNvPr id="31" name="Oval 30"/>
          <p:cNvSpPr/>
          <p:nvPr/>
        </p:nvSpPr>
        <p:spPr>
          <a:xfrm>
            <a:off x="4789807" y="3546321"/>
            <a:ext cx="1019807" cy="10198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2004</a:t>
            </a:r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6539107" y="3546321"/>
            <a:ext cx="1019807" cy="10198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2006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8288408" y="3546321"/>
            <a:ext cx="1019807" cy="10198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2008</a:t>
            </a:r>
            <a:endParaRPr 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547420" y="4964399"/>
            <a:ext cx="2565072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东莞市承兴电子有限公司成立，注册品牌为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:Chengx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Cheng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21191" y="4914704"/>
            <a:ext cx="2565072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满足电解电容市场需求、扩厂建立制二部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29612" y="4894826"/>
            <a:ext cx="2565072" cy="3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成立承兴电子销售公司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48174" y="2352471"/>
            <a:ext cx="1798362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公司获取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ISO14001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国际环境体系认证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23559" y="2716987"/>
            <a:ext cx="2565072" cy="3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公司获取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ISO9001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认证证书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3" name="Straight Connector 52"/>
          <p:cNvCxnSpPr>
            <a:stCxn id="24" idx="0"/>
          </p:cNvCxnSpPr>
          <p:nvPr/>
        </p:nvCxnSpPr>
        <p:spPr>
          <a:xfrm flipH="1" flipV="1">
            <a:off x="3544488" y="3077215"/>
            <a:ext cx="5923" cy="46910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" idx="4"/>
            <a:endCxn id="39" idx="0"/>
          </p:cNvCxnSpPr>
          <p:nvPr/>
        </p:nvCxnSpPr>
        <p:spPr>
          <a:xfrm flipH="1">
            <a:off x="1829956" y="4566128"/>
            <a:ext cx="972" cy="39827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1" idx="4"/>
            <a:endCxn id="47" idx="0"/>
          </p:cNvCxnSpPr>
          <p:nvPr/>
        </p:nvCxnSpPr>
        <p:spPr>
          <a:xfrm>
            <a:off x="5299711" y="4566128"/>
            <a:ext cx="4016" cy="34857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3" idx="4"/>
          </p:cNvCxnSpPr>
          <p:nvPr/>
        </p:nvCxnSpPr>
        <p:spPr>
          <a:xfrm flipH="1">
            <a:off x="8794296" y="4566128"/>
            <a:ext cx="4016" cy="32869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2" idx="0"/>
            <a:endCxn id="49" idx="2"/>
          </p:cNvCxnSpPr>
          <p:nvPr/>
        </p:nvCxnSpPr>
        <p:spPr>
          <a:xfrm flipH="1" flipV="1">
            <a:off x="7047355" y="2942954"/>
            <a:ext cx="1656" cy="603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" idx="6"/>
            <a:endCxn id="24" idx="2"/>
          </p:cNvCxnSpPr>
          <p:nvPr/>
        </p:nvCxnSpPr>
        <p:spPr>
          <a:xfrm>
            <a:off x="2340831" y="4056225"/>
            <a:ext cx="69967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4" idx="6"/>
            <a:endCxn id="31" idx="2"/>
          </p:cNvCxnSpPr>
          <p:nvPr/>
        </p:nvCxnSpPr>
        <p:spPr>
          <a:xfrm>
            <a:off x="4060314" y="4056225"/>
            <a:ext cx="72949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1" idx="6"/>
            <a:endCxn id="32" idx="2"/>
          </p:cNvCxnSpPr>
          <p:nvPr/>
        </p:nvCxnSpPr>
        <p:spPr>
          <a:xfrm>
            <a:off x="5809614" y="4056225"/>
            <a:ext cx="72949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2" idx="6"/>
            <a:endCxn id="33" idx="2"/>
          </p:cNvCxnSpPr>
          <p:nvPr/>
        </p:nvCxnSpPr>
        <p:spPr>
          <a:xfrm>
            <a:off x="7558914" y="4056225"/>
            <a:ext cx="72949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72"/>
          <p:cNvCxnSpPr/>
          <p:nvPr/>
        </p:nvCxnSpPr>
        <p:spPr>
          <a:xfrm>
            <a:off x="9308215" y="4056225"/>
            <a:ext cx="71436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1"/>
          <p:cNvSpPr/>
          <p:nvPr/>
        </p:nvSpPr>
        <p:spPr>
          <a:xfrm>
            <a:off x="10022580" y="3546321"/>
            <a:ext cx="1019807" cy="10198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2013</a:t>
            </a:r>
            <a:endParaRPr lang="en-US" sz="2000" b="1" dirty="0"/>
          </a:p>
        </p:txBody>
      </p:sp>
      <p:cxnSp>
        <p:nvCxnSpPr>
          <p:cNvPr id="41" name="Straight Connector 64"/>
          <p:cNvCxnSpPr/>
          <p:nvPr/>
        </p:nvCxnSpPr>
        <p:spPr>
          <a:xfrm flipH="1" flipV="1">
            <a:off x="10530830" y="3202853"/>
            <a:ext cx="1654" cy="34346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8"/>
          <p:cNvSpPr/>
          <p:nvPr/>
        </p:nvSpPr>
        <p:spPr>
          <a:xfrm>
            <a:off x="9401964" y="2568075"/>
            <a:ext cx="2279447" cy="59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针对市场结构变化，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Snap-in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产能提升至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200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万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月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1" grpId="0" animBg="1"/>
      <p:bldP spid="32" grpId="0" animBg="1"/>
      <p:bldP spid="33" grpId="0" animBg="1"/>
      <p:bldP spid="39" grpId="0"/>
      <p:bldP spid="47" grpId="0"/>
      <p:bldP spid="48" grpId="0"/>
      <p:bldP spid="49" grpId="0"/>
      <p:bldP spid="50" grpId="0"/>
      <p:bldP spid="40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79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企业发展历程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06" y="596873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tx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CHENGXING ELECTRONIC</a:t>
            </a:r>
            <a:endParaRPr lang="en-US" altLang="zh-CN" sz="1000" b="1" dirty="0">
              <a:solidFill>
                <a:schemeClr val="tx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554480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434205" y="3471467"/>
            <a:ext cx="1025679" cy="10256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2016</a:t>
            </a:r>
            <a:endParaRPr lang="en-US" sz="2000" b="1" dirty="0"/>
          </a:p>
        </p:txBody>
      </p:sp>
      <p:sp>
        <p:nvSpPr>
          <p:cNvPr id="24" name="Oval 23"/>
          <p:cNvSpPr/>
          <p:nvPr/>
        </p:nvSpPr>
        <p:spPr>
          <a:xfrm>
            <a:off x="4382285" y="3471467"/>
            <a:ext cx="1025679" cy="1025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2017</a:t>
            </a:r>
            <a:endParaRPr lang="en-US" sz="2000" b="1" dirty="0"/>
          </a:p>
        </p:txBody>
      </p:sp>
      <p:sp>
        <p:nvSpPr>
          <p:cNvPr id="31" name="Oval 30"/>
          <p:cNvSpPr/>
          <p:nvPr/>
        </p:nvSpPr>
        <p:spPr>
          <a:xfrm>
            <a:off x="6330365" y="3471467"/>
            <a:ext cx="1025679" cy="10256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2018</a:t>
            </a:r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8278445" y="3471467"/>
            <a:ext cx="1025679" cy="1025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2020</a:t>
            </a:r>
            <a:endParaRPr 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1670541" y="4819973"/>
            <a:ext cx="2565072" cy="3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自主开发生产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&amp;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品质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</a:rPr>
              <a:t>ERP</a:t>
            </a: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管理系统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71689" y="4819973"/>
            <a:ext cx="2565072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满足电解电容市场需求、扩厂建立制三部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995130" y="2706676"/>
            <a:ext cx="1592308" cy="3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完成了</a:t>
            </a:r>
            <a:r>
              <a:rPr lang="en-US" altLang="zh-CN" sz="13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IATF16949</a:t>
            </a:r>
            <a:endParaRPr lang="zh-CN" alt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13670" y="2711707"/>
            <a:ext cx="2565072" cy="3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2">
                    <a:lumMod val="75000"/>
                  </a:schemeClr>
                </a:solidFill>
              </a:rPr>
              <a:t>四川铝箔厂成立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3" name="Straight Connector 52"/>
          <p:cNvCxnSpPr>
            <a:stCxn id="24" idx="0"/>
            <a:endCxn id="50" idx="2"/>
          </p:cNvCxnSpPr>
          <p:nvPr/>
        </p:nvCxnSpPr>
        <p:spPr>
          <a:xfrm flipV="1">
            <a:off x="4895125" y="3042118"/>
            <a:ext cx="1081" cy="4293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" idx="4"/>
            <a:endCxn id="39" idx="0"/>
          </p:cNvCxnSpPr>
          <p:nvPr/>
        </p:nvCxnSpPr>
        <p:spPr>
          <a:xfrm>
            <a:off x="2947045" y="4497146"/>
            <a:ext cx="6032" cy="32282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1" idx="4"/>
            <a:endCxn id="47" idx="0"/>
          </p:cNvCxnSpPr>
          <p:nvPr/>
        </p:nvCxnSpPr>
        <p:spPr>
          <a:xfrm>
            <a:off x="6843205" y="4497146"/>
            <a:ext cx="11020" cy="32282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2" idx="0"/>
          </p:cNvCxnSpPr>
          <p:nvPr/>
        </p:nvCxnSpPr>
        <p:spPr>
          <a:xfrm flipV="1">
            <a:off x="8791285" y="3042118"/>
            <a:ext cx="0" cy="4293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" idx="6"/>
            <a:endCxn id="24" idx="2"/>
          </p:cNvCxnSpPr>
          <p:nvPr/>
        </p:nvCxnSpPr>
        <p:spPr>
          <a:xfrm>
            <a:off x="3459884" y="3984307"/>
            <a:ext cx="92240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4" idx="6"/>
            <a:endCxn id="31" idx="2"/>
          </p:cNvCxnSpPr>
          <p:nvPr/>
        </p:nvCxnSpPr>
        <p:spPr>
          <a:xfrm>
            <a:off x="5407964" y="3984307"/>
            <a:ext cx="92240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1" idx="6"/>
            <a:endCxn id="32" idx="2"/>
          </p:cNvCxnSpPr>
          <p:nvPr/>
        </p:nvCxnSpPr>
        <p:spPr>
          <a:xfrm>
            <a:off x="7356044" y="3984307"/>
            <a:ext cx="922401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1" grpId="0" animBg="1"/>
      <p:bldP spid="32" grpId="0" animBg="1"/>
      <p:bldP spid="39" grpId="0"/>
      <p:bldP spid="47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Light Animated (Blue).pptx">
      <a:dk1>
        <a:srgbClr val="32363F"/>
      </a:dk1>
      <a:lt1>
        <a:srgbClr val="FFFFFF"/>
      </a:lt1>
      <a:dk2>
        <a:srgbClr val="AAB2BD"/>
      </a:dk2>
      <a:lt2>
        <a:srgbClr val="EEF2F5"/>
      </a:lt2>
      <a:accent1>
        <a:srgbClr val="00A09D"/>
      </a:accent1>
      <a:accent2>
        <a:srgbClr val="1891AB"/>
      </a:accent2>
      <a:accent3>
        <a:srgbClr val="4276AA"/>
      </a:accent3>
      <a:accent4>
        <a:srgbClr val="5268A5"/>
      </a:accent4>
      <a:accent5>
        <a:srgbClr val="5E5CA2"/>
      </a:accent5>
      <a:accent6>
        <a:srgbClr val="2C85AE"/>
      </a:accent6>
      <a:hlink>
        <a:srgbClr val="FF9604"/>
      </a:hlink>
      <a:folHlink>
        <a:srgbClr val="FB1553"/>
      </a:folHlink>
    </a:clrScheme>
    <a:fontScheme name="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5150</Words>
  <Application>WPS 演示</Application>
  <PresentationFormat>宽屏</PresentationFormat>
  <Paragraphs>644</Paragraphs>
  <Slides>41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Arial</vt:lpstr>
      <vt:lpstr>宋体</vt:lpstr>
      <vt:lpstr>Wingdings</vt:lpstr>
      <vt:lpstr>Roboto</vt:lpstr>
      <vt:lpstr>Vrinda</vt:lpstr>
      <vt:lpstr>Open Sans</vt:lpstr>
      <vt:lpstr>Segoe Print</vt:lpstr>
      <vt:lpstr>微软雅黑</vt:lpstr>
      <vt:lpstr>Calibri</vt:lpstr>
      <vt:lpstr>Arial Unicode MS</vt:lpstr>
      <vt:lpstr>PMingLiU</vt:lpstr>
      <vt:lpstr>Open Sans Semibold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zq pan</dc:creator>
  <cp:lastModifiedBy>何美丽</cp:lastModifiedBy>
  <cp:revision>1859</cp:revision>
  <dcterms:created xsi:type="dcterms:W3CDTF">2015-07-02T09:55:00Z</dcterms:created>
  <dcterms:modified xsi:type="dcterms:W3CDTF">2021-08-31T04:10:06Z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EFA5C26C677F41D9BF5CEF6060AC0AA5</vt:lpwstr>
  </property>
</Properties>
</file>